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73" r:id="rId5"/>
    <p:sldId id="260" r:id="rId6"/>
    <p:sldId id="267" r:id="rId7"/>
    <p:sldId id="268" r:id="rId8"/>
    <p:sldId id="257" r:id="rId9"/>
    <p:sldId id="261" r:id="rId10"/>
    <p:sldId id="262" r:id="rId11"/>
    <p:sldId id="269" r:id="rId12"/>
    <p:sldId id="263" r:id="rId13"/>
    <p:sldId id="264" r:id="rId14"/>
    <p:sldId id="265" r:id="rId15"/>
    <p:sldId id="259" r:id="rId16"/>
    <p:sldId id="266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6516-A721-4ADF-B3B2-F9EFDDA337A5}" type="datetimeFigureOut">
              <a:rPr lang="cs-CZ" smtClean="0"/>
              <a:t>12.1.2015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5727B-9C39-49E1-9EF5-4C95651DB3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3654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6516-A721-4ADF-B3B2-F9EFDDA337A5}" type="datetimeFigureOut">
              <a:rPr lang="cs-CZ" smtClean="0"/>
              <a:t>12.1.2015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5727B-9C39-49E1-9EF5-4C95651DB3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7998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6516-A721-4ADF-B3B2-F9EFDDA337A5}" type="datetimeFigureOut">
              <a:rPr lang="cs-CZ" smtClean="0"/>
              <a:t>12.1.2015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5727B-9C39-49E1-9EF5-4C95651DB3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625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6516-A721-4ADF-B3B2-F9EFDDA337A5}" type="datetimeFigureOut">
              <a:rPr lang="cs-CZ" smtClean="0"/>
              <a:t>12.1.2015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5727B-9C39-49E1-9EF5-4C95651DB3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1948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6516-A721-4ADF-B3B2-F9EFDDA337A5}" type="datetimeFigureOut">
              <a:rPr lang="cs-CZ" smtClean="0"/>
              <a:t>12.1.2015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5727B-9C39-49E1-9EF5-4C95651DB3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854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6516-A721-4ADF-B3B2-F9EFDDA337A5}" type="datetimeFigureOut">
              <a:rPr lang="cs-CZ" smtClean="0"/>
              <a:t>12.1.2015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5727B-9C39-49E1-9EF5-4C95651DB3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9941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6516-A721-4ADF-B3B2-F9EFDDA337A5}" type="datetimeFigureOut">
              <a:rPr lang="cs-CZ" smtClean="0"/>
              <a:t>12.1.2015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5727B-9C39-49E1-9EF5-4C95651DB3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431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6516-A721-4ADF-B3B2-F9EFDDA337A5}" type="datetimeFigureOut">
              <a:rPr lang="cs-CZ" smtClean="0"/>
              <a:t>12.1.2015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5727B-9C39-49E1-9EF5-4C95651DB3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8690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6516-A721-4ADF-B3B2-F9EFDDA337A5}" type="datetimeFigureOut">
              <a:rPr lang="cs-CZ" smtClean="0"/>
              <a:t>12.1.2015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5727B-9C39-49E1-9EF5-4C95651DB3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8574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6516-A721-4ADF-B3B2-F9EFDDA337A5}" type="datetimeFigureOut">
              <a:rPr lang="cs-CZ" smtClean="0"/>
              <a:t>12.1.2015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5727B-9C39-49E1-9EF5-4C95651DB3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7891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6516-A721-4ADF-B3B2-F9EFDDA337A5}" type="datetimeFigureOut">
              <a:rPr lang="cs-CZ" smtClean="0"/>
              <a:t>12.1.2015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5727B-9C39-49E1-9EF5-4C95651DB3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0893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A6516-A721-4ADF-B3B2-F9EFDDA337A5}" type="datetimeFigureOut">
              <a:rPr lang="cs-CZ" smtClean="0"/>
              <a:t>12.1.2015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5727B-9C39-49E1-9EF5-4C95651DB3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9908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Bankovnictví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Picture 2" descr="C:\Users\SSGaS04\AppData\Local\Microsoft\Windows\Temporary Internet Files\Content.IE5\RH0XOSY8\MC90044038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124617"/>
            <a:ext cx="3672408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6026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Bankovní účet</a:t>
            </a:r>
            <a:endParaRPr lang="cs-CZ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bankovní účet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je virtuální prostor v bance, kam lidé </a:t>
            </a:r>
            <a:br>
              <a:rPr lang="cs-CZ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a firmy ukládají peníze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peníze jsou na nich evidovány jako 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číselné zápisy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, které se změní v hotovost vybíráním z bankomatu </a:t>
            </a:r>
            <a:br>
              <a:rPr lang="cs-CZ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nebo na pokladně banky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je třeba znát 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číslo účtu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kód banky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k identifikaci platby slouží 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variabilní symbol</a:t>
            </a:r>
          </a:p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konstantní symbol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rozlišuje, o jakou platbu se jedná (pojištění, mzda, služba)</a:t>
            </a:r>
          </a:p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specifický symbol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je nepovinná identifikace platby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4097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649046">
            <a:off x="1209365" y="671117"/>
            <a:ext cx="3710849" cy="2502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04496">
            <a:off x="410072" y="4056470"/>
            <a:ext cx="3220700" cy="2031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41606">
            <a:off x="4283967" y="3598366"/>
            <a:ext cx="4013090" cy="3606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19930">
            <a:off x="5243260" y="821006"/>
            <a:ext cx="3562957" cy="2331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3657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Platební karty a internetové bankovnictví</a:t>
            </a:r>
            <a:endParaRPr lang="cs-CZ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platební karta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slouží k bezhotovostním platbám, jsou chráněné čtyřmístným kódem (PIN), někdy i podpisem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většina karet má 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mezinárodní platnost</a:t>
            </a:r>
          </a:p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internetové bankovnictví -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klient má 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přístupové heslo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a platby jsou před odesláním dodatečně, např. telefonicky potvrzeny </a:t>
            </a:r>
            <a:br>
              <a:rPr lang="cs-CZ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 důvodu bezpečnosti účtu před zneužitím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8046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Debetní karty</a:t>
            </a:r>
            <a:endParaRPr lang="cs-CZ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debetní karty – umožňují platit v obchodech </a:t>
            </a:r>
            <a:br>
              <a:rPr lang="cs-CZ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a vybírat hotovost, nejčastěji v 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bankomatech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částka, kterou lze čerpat, je 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omezena limitem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týdenního nebo jiného výběru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čerpat lze pouze 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do výše zůstatku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na účtu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v případě, že je sjednán k účtu tzv. 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kontokorent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, můžeme prostředky čerpat </a:t>
            </a:r>
            <a:br>
              <a:rPr lang="cs-CZ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i do mínusu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8857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Kreditní (úvěrové) karty</a:t>
            </a:r>
            <a:endParaRPr lang="cs-CZ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jsou vydávány k samostatnému úvěrovému účtu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slouží jako nástroj  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čerpání úvěru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od banky do výše dohodnutého limitu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čerpání je automatické a může se libovolně opakovat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má stanoven 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limit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týdenního výběru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995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6342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Zdroje:</a:t>
            </a:r>
            <a:endParaRPr lang="cs-CZ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KLÍNSKÝ, Petr, Otto MÜNCH a Danuše CHROMÁ. </a:t>
            </a:r>
            <a:r>
              <a:rPr lang="cs-CZ" sz="2800" i="1" dirty="0" smtClean="0">
                <a:latin typeface="Times New Roman" pitchFamily="18" charset="0"/>
                <a:cs typeface="Times New Roman" pitchFamily="18" charset="0"/>
              </a:rPr>
              <a:t>Ekonomika: ekonomická a finanční gramotnost pro střední školy</a:t>
            </a:r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. 3., </a:t>
            </a:r>
            <a:r>
              <a:rPr lang="cs-CZ" sz="2800" dirty="0" err="1" smtClean="0">
                <a:latin typeface="Times New Roman" pitchFamily="18" charset="0"/>
                <a:cs typeface="Times New Roman" pitchFamily="18" charset="0"/>
              </a:rPr>
              <a:t>upr</a:t>
            </a:r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2800" dirty="0" err="1" smtClean="0">
                <a:latin typeface="Times New Roman" pitchFamily="18" charset="0"/>
                <a:cs typeface="Times New Roman" pitchFamily="18" charset="0"/>
              </a:rPr>
              <a:t>vyd</a:t>
            </a:r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. Praha: </a:t>
            </a:r>
            <a:r>
              <a:rPr lang="cs-CZ" sz="2800" dirty="0" err="1" smtClean="0">
                <a:latin typeface="Times New Roman" pitchFamily="18" charset="0"/>
                <a:cs typeface="Times New Roman" pitchFamily="18" charset="0"/>
              </a:rPr>
              <a:t>Eduko</a:t>
            </a:r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, 2012, 179 s. ISBN 978-80-87204-65-8.</a:t>
            </a:r>
          </a:p>
          <a:p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HORECKÝ, Jan. </a:t>
            </a:r>
            <a:r>
              <a:rPr lang="cs-CZ" sz="2800" i="1" dirty="0" smtClean="0">
                <a:latin typeface="Times New Roman" pitchFamily="18" charset="0"/>
                <a:cs typeface="Times New Roman" pitchFamily="18" charset="0"/>
              </a:rPr>
              <a:t>Společenské vědy pro střední školy</a:t>
            </a:r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2800" dirty="0" err="1" smtClean="0">
                <a:latin typeface="Times New Roman" pitchFamily="18" charset="0"/>
                <a:cs typeface="Times New Roman" pitchFamily="18" charset="0"/>
              </a:rPr>
              <a:t>Vyd</a:t>
            </a:r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. 1. Brno: </a:t>
            </a:r>
            <a:r>
              <a:rPr lang="cs-CZ" sz="2800" dirty="0" err="1" smtClean="0">
                <a:latin typeface="Times New Roman" pitchFamily="18" charset="0"/>
                <a:cs typeface="Times New Roman" pitchFamily="18" charset="0"/>
              </a:rPr>
              <a:t>Didaktis</a:t>
            </a:r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, c2011, 95 s. ISBN 978-807-3581-633. </a:t>
            </a:r>
          </a:p>
          <a:p>
            <a:r>
              <a:rPr lang="cs-CZ" sz="2800" dirty="0" smtClean="0"/>
              <a:t>Švarcová, J. a kol. Ekonomie – stručný přehled, 2012/2013. Zlín, CEED 2012 ISBN 978-80-8730-116-6</a:t>
            </a:r>
            <a:endParaRPr lang="cs-CZ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655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cs-CZ" b="1" dirty="0" smtClean="0"/>
              <a:t>Co je bankovní systém?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0"/>
          </a:xfrm>
        </p:spPr>
        <p:txBody>
          <a:bodyPr>
            <a:noAutofit/>
          </a:bodyPr>
          <a:lstStyle/>
          <a:p>
            <a:r>
              <a:rPr lang="cs-CZ" sz="2800" u="sng" dirty="0" smtClean="0"/>
              <a:t>= souhrn všech bankovních institucí v určitém státě   a souhrn všech vazeb  mezi nimi</a:t>
            </a:r>
          </a:p>
          <a:p>
            <a:r>
              <a:rPr lang="cs-CZ" sz="2800" dirty="0" smtClean="0"/>
              <a:t>Je </a:t>
            </a:r>
            <a:r>
              <a:rPr lang="cs-CZ" sz="2800" b="1" dirty="0" smtClean="0"/>
              <a:t>základem finančního trhu</a:t>
            </a:r>
            <a:r>
              <a:rPr lang="cs-CZ" sz="2800" dirty="0" smtClean="0"/>
              <a:t> každého tržního ekonomického systému a centrem ekonomiky.</a:t>
            </a:r>
          </a:p>
          <a:p>
            <a:r>
              <a:rPr lang="cs-CZ" sz="2800" dirty="0" smtClean="0"/>
              <a:t>Banky </a:t>
            </a:r>
            <a:r>
              <a:rPr lang="cs-CZ" sz="2800" b="1" dirty="0" smtClean="0"/>
              <a:t>spojují prostřednictvím peněz všechny subjekty ekonomiky </a:t>
            </a:r>
            <a:r>
              <a:rPr lang="cs-CZ" sz="2800" dirty="0" smtClean="0"/>
              <a:t>(domácnosti, podniky, stát) – jakákoliv porucha bankovního systému a tedy              i peněžního oběhu ovlivňuje celou ekonomiku určitého státu.</a:t>
            </a:r>
          </a:p>
          <a:p>
            <a:r>
              <a:rPr lang="cs-CZ" sz="2800" i="1" dirty="0" smtClean="0"/>
              <a:t>Bankovní instituce a šíře služeb jimi poskytovaných  je odrazem vyspělosti ekonomiky daného státu          a vypovídá i o míře zapojení do mezinárodních ekonomických vztahů.</a:t>
            </a:r>
            <a:endParaRPr lang="cs-CZ" sz="2800" i="1" dirty="0"/>
          </a:p>
        </p:txBody>
      </p:sp>
    </p:spTree>
    <p:extLst>
      <p:ext uri="{BB962C8B-B14F-4D97-AF65-F5344CB8AC3E}">
        <p14:creationId xmlns:p14="http://schemas.microsoft.com/office/powerpoint/2010/main" val="3152479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Bankovní systém 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před rokem 1990 – </a:t>
            </a:r>
            <a:r>
              <a:rPr lang="cs-CZ" b="1" dirty="0" smtClean="0"/>
              <a:t>jednostupňový </a:t>
            </a:r>
            <a:r>
              <a:rPr lang="cs-CZ" dirty="0" smtClean="0"/>
              <a:t>(Státní banka Československá)</a:t>
            </a:r>
          </a:p>
          <a:p>
            <a:pPr marL="68580" indent="0">
              <a:buNone/>
            </a:pPr>
            <a:endParaRPr lang="cs-CZ" dirty="0" smtClean="0"/>
          </a:p>
          <a:p>
            <a:r>
              <a:rPr lang="cs-CZ" dirty="0" smtClean="0"/>
              <a:t> nyní v ČR funguje </a:t>
            </a:r>
            <a:r>
              <a:rPr lang="cs-CZ" b="1" dirty="0" smtClean="0"/>
              <a:t>dvoustupňový </a:t>
            </a:r>
            <a:r>
              <a:rPr lang="cs-CZ" dirty="0" smtClean="0"/>
              <a:t>systém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9759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Bankovní systém ČR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B23E-2CB7-4DC1-B44A-F765895B0008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26" name="Zástupný symbol pro obsah 25"/>
          <p:cNvSpPr>
            <a:spLocks noGrp="1"/>
          </p:cNvSpPr>
          <p:nvPr>
            <p:ph idx="1"/>
          </p:nvPr>
        </p:nvSpPr>
        <p:spPr>
          <a:xfrm>
            <a:off x="4775957" y="1772816"/>
            <a:ext cx="1751975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 marL="68580" indent="0" algn="ctr">
              <a:buNone/>
            </a:pPr>
            <a:r>
              <a:rPr lang="cs-CZ" b="1" dirty="0" smtClean="0"/>
              <a:t>Obchodní banky</a:t>
            </a:r>
            <a:endParaRPr lang="cs-CZ" b="1" dirty="0"/>
          </a:p>
        </p:txBody>
      </p:sp>
      <p:grpSp>
        <p:nvGrpSpPr>
          <p:cNvPr id="40" name="Skupina 39"/>
          <p:cNvGrpSpPr/>
          <p:nvPr/>
        </p:nvGrpSpPr>
        <p:grpSpPr>
          <a:xfrm>
            <a:off x="5319428" y="3420239"/>
            <a:ext cx="2841851" cy="676090"/>
            <a:chOff x="5319428" y="3420239"/>
            <a:chExt cx="2841851" cy="676090"/>
          </a:xfrm>
        </p:grpSpPr>
        <p:cxnSp>
          <p:nvCxnSpPr>
            <p:cNvPr id="11" name="Přímá spojnice 10"/>
            <p:cNvCxnSpPr/>
            <p:nvPr/>
          </p:nvCxnSpPr>
          <p:spPr>
            <a:xfrm flipV="1">
              <a:off x="5319428" y="3844457"/>
              <a:ext cx="1224136" cy="251872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Zástupný symbol pro obsah 25"/>
            <p:cNvSpPr txBox="1">
              <a:spLocks/>
            </p:cNvSpPr>
            <p:nvPr/>
          </p:nvSpPr>
          <p:spPr>
            <a:xfrm>
              <a:off x="6543564" y="3420239"/>
              <a:ext cx="1617715" cy="67609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rmAutofit fontScale="70000" lnSpcReduction="20000"/>
            </a:bodyPr>
            <a:lstStyle>
              <a:lvl1pPr marL="3429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2000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74295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600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68580" indent="0" algn="ctr" fontAlgn="auto">
                <a:spcAft>
                  <a:spcPts val="0"/>
                </a:spcAft>
                <a:buFont typeface="Wingdings 3" pitchFamily="18" charset="2"/>
                <a:buNone/>
              </a:pPr>
              <a:r>
                <a:rPr lang="cs-CZ" b="1" dirty="0" smtClean="0"/>
                <a:t>Obchodní banky</a:t>
              </a:r>
              <a:endParaRPr lang="cs-CZ" b="1" dirty="0"/>
            </a:p>
          </p:txBody>
        </p:sp>
      </p:grpSp>
      <p:grpSp>
        <p:nvGrpSpPr>
          <p:cNvPr id="39" name="Skupina 38"/>
          <p:cNvGrpSpPr/>
          <p:nvPr/>
        </p:nvGrpSpPr>
        <p:grpSpPr>
          <a:xfrm>
            <a:off x="4775957" y="4859032"/>
            <a:ext cx="2459479" cy="1290122"/>
            <a:chOff x="4775957" y="4859032"/>
            <a:chExt cx="2459479" cy="1290122"/>
          </a:xfrm>
        </p:grpSpPr>
        <p:cxnSp>
          <p:nvCxnSpPr>
            <p:cNvPr id="7" name="Přímá spojnice 6"/>
            <p:cNvCxnSpPr/>
            <p:nvPr/>
          </p:nvCxnSpPr>
          <p:spPr>
            <a:xfrm>
              <a:off x="4775957" y="4859032"/>
              <a:ext cx="901160" cy="952077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Zástupný symbol pro obsah 25"/>
            <p:cNvSpPr txBox="1">
              <a:spLocks/>
            </p:cNvSpPr>
            <p:nvPr/>
          </p:nvSpPr>
          <p:spPr>
            <a:xfrm>
              <a:off x="5617721" y="5473064"/>
              <a:ext cx="1617715" cy="67609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rmAutofit fontScale="70000" lnSpcReduction="20000"/>
            </a:bodyPr>
            <a:lstStyle>
              <a:lvl1pPr marL="3429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2000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74295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600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68580" indent="0" algn="ctr" fontAlgn="auto">
                <a:spcAft>
                  <a:spcPts val="0"/>
                </a:spcAft>
                <a:buFont typeface="Wingdings 3" pitchFamily="18" charset="2"/>
                <a:buNone/>
              </a:pPr>
              <a:r>
                <a:rPr lang="cs-CZ" b="1" dirty="0" smtClean="0"/>
                <a:t>Obchodní banky</a:t>
              </a:r>
              <a:endParaRPr lang="cs-CZ" b="1" dirty="0"/>
            </a:p>
          </p:txBody>
        </p:sp>
      </p:grpSp>
      <p:grpSp>
        <p:nvGrpSpPr>
          <p:cNvPr id="38" name="Skupina 37"/>
          <p:cNvGrpSpPr/>
          <p:nvPr/>
        </p:nvGrpSpPr>
        <p:grpSpPr>
          <a:xfrm>
            <a:off x="1298101" y="4781179"/>
            <a:ext cx="2545015" cy="1282521"/>
            <a:chOff x="1298101" y="4781179"/>
            <a:chExt cx="2545015" cy="1282521"/>
          </a:xfrm>
        </p:grpSpPr>
        <p:cxnSp>
          <p:nvCxnSpPr>
            <p:cNvPr id="18" name="Přímá spojnice 17"/>
            <p:cNvCxnSpPr>
              <a:stCxn id="5" idx="3"/>
            </p:cNvCxnSpPr>
            <p:nvPr/>
          </p:nvCxnSpPr>
          <p:spPr>
            <a:xfrm flipH="1">
              <a:off x="2941956" y="4781179"/>
              <a:ext cx="901160" cy="896042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Zástupný symbol pro obsah 25"/>
            <p:cNvSpPr txBox="1">
              <a:spLocks/>
            </p:cNvSpPr>
            <p:nvPr/>
          </p:nvSpPr>
          <p:spPr>
            <a:xfrm>
              <a:off x="1298101" y="5387610"/>
              <a:ext cx="1617715" cy="67609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rmAutofit fontScale="70000" lnSpcReduction="20000"/>
            </a:bodyPr>
            <a:lstStyle>
              <a:lvl1pPr marL="3429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2000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74295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600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68580" indent="0" algn="ctr" fontAlgn="auto">
                <a:spcAft>
                  <a:spcPts val="0"/>
                </a:spcAft>
                <a:buFont typeface="Wingdings 3" pitchFamily="18" charset="2"/>
                <a:buNone/>
              </a:pPr>
              <a:r>
                <a:rPr lang="cs-CZ" b="1" dirty="0" smtClean="0"/>
                <a:t>Obchodní banky</a:t>
              </a:r>
              <a:endParaRPr lang="cs-CZ" b="1" dirty="0"/>
            </a:p>
          </p:txBody>
        </p:sp>
      </p:grpSp>
      <p:grpSp>
        <p:nvGrpSpPr>
          <p:cNvPr id="37" name="Skupina 36"/>
          <p:cNvGrpSpPr/>
          <p:nvPr/>
        </p:nvGrpSpPr>
        <p:grpSpPr>
          <a:xfrm>
            <a:off x="456530" y="3785897"/>
            <a:ext cx="3107358" cy="676090"/>
            <a:chOff x="456530" y="3785897"/>
            <a:chExt cx="3107358" cy="676090"/>
          </a:xfrm>
        </p:grpSpPr>
        <p:cxnSp>
          <p:nvCxnSpPr>
            <p:cNvPr id="14" name="Přímá spojnice 13"/>
            <p:cNvCxnSpPr/>
            <p:nvPr/>
          </p:nvCxnSpPr>
          <p:spPr>
            <a:xfrm>
              <a:off x="2051720" y="4155255"/>
              <a:ext cx="1512168" cy="0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Zástupný symbol pro obsah 25"/>
            <p:cNvSpPr txBox="1">
              <a:spLocks/>
            </p:cNvSpPr>
            <p:nvPr/>
          </p:nvSpPr>
          <p:spPr>
            <a:xfrm>
              <a:off x="456530" y="3785897"/>
              <a:ext cx="1617715" cy="67609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rmAutofit fontScale="70000" lnSpcReduction="20000"/>
            </a:bodyPr>
            <a:lstStyle>
              <a:lvl1pPr marL="3429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2000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74295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600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68580" indent="0" algn="ctr" fontAlgn="auto">
                <a:spcAft>
                  <a:spcPts val="0"/>
                </a:spcAft>
                <a:buFont typeface="Wingdings 3" pitchFamily="18" charset="2"/>
                <a:buNone/>
              </a:pPr>
              <a:r>
                <a:rPr lang="cs-CZ" dirty="0"/>
                <a:t>Obchod</a:t>
              </a:r>
              <a:r>
                <a:rPr lang="cs-CZ" dirty="0" smtClean="0"/>
                <a:t>ní banky</a:t>
              </a:r>
              <a:endParaRPr lang="cs-CZ" dirty="0"/>
            </a:p>
          </p:txBody>
        </p:sp>
      </p:grpSp>
      <p:grpSp>
        <p:nvGrpSpPr>
          <p:cNvPr id="41" name="Skupina 40"/>
          <p:cNvGrpSpPr/>
          <p:nvPr/>
        </p:nvGrpSpPr>
        <p:grpSpPr>
          <a:xfrm>
            <a:off x="3590028" y="2699431"/>
            <a:ext cx="1755540" cy="2313745"/>
            <a:chOff x="3563888" y="2699431"/>
            <a:chExt cx="1755540" cy="2313745"/>
          </a:xfrm>
        </p:grpSpPr>
        <p:sp>
          <p:nvSpPr>
            <p:cNvPr id="5" name="Ovál 4"/>
            <p:cNvSpPr/>
            <p:nvPr/>
          </p:nvSpPr>
          <p:spPr>
            <a:xfrm>
              <a:off x="3563888" y="3429000"/>
              <a:ext cx="1728192" cy="158417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b="1" dirty="0" smtClean="0"/>
                <a:t>ČNB</a:t>
              </a:r>
              <a:endParaRPr lang="cs-CZ" b="1" dirty="0"/>
            </a:p>
          </p:txBody>
        </p:sp>
        <p:cxnSp>
          <p:nvCxnSpPr>
            <p:cNvPr id="9" name="Přímá spojnice 8"/>
            <p:cNvCxnSpPr/>
            <p:nvPr/>
          </p:nvCxnSpPr>
          <p:spPr>
            <a:xfrm flipH="1">
              <a:off x="4949756" y="2699431"/>
              <a:ext cx="369672" cy="827037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Skupina 35"/>
          <p:cNvGrpSpPr/>
          <p:nvPr/>
        </p:nvGrpSpPr>
        <p:grpSpPr>
          <a:xfrm>
            <a:off x="1782207" y="2032830"/>
            <a:ext cx="2060909" cy="1628167"/>
            <a:chOff x="1756067" y="2032830"/>
            <a:chExt cx="2060909" cy="1628167"/>
          </a:xfrm>
        </p:grpSpPr>
        <p:cxnSp>
          <p:nvCxnSpPr>
            <p:cNvPr id="23" name="Přímá spojnice 22"/>
            <p:cNvCxnSpPr/>
            <p:nvPr/>
          </p:nvCxnSpPr>
          <p:spPr>
            <a:xfrm>
              <a:off x="2915816" y="2708920"/>
              <a:ext cx="901160" cy="952077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Zástupný symbol pro obsah 25"/>
            <p:cNvSpPr txBox="1">
              <a:spLocks/>
            </p:cNvSpPr>
            <p:nvPr/>
          </p:nvSpPr>
          <p:spPr>
            <a:xfrm>
              <a:off x="1756067" y="2032830"/>
              <a:ext cx="1617715" cy="67609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rmAutofit fontScale="70000" lnSpcReduction="20000"/>
            </a:bodyPr>
            <a:lstStyle>
              <a:lvl1pPr marL="3429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2000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74295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600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74320" algn="l" defTabSz="914400" rtl="0" eaLnBrk="1" latinLnBrk="0" hangingPunct="1">
                <a:lnSpc>
                  <a:spcPct val="100000"/>
                </a:lnSpc>
                <a:spcBef>
                  <a:spcPts val="700"/>
                </a:spcBef>
                <a:buClr>
                  <a:schemeClr val="accent1"/>
                </a:buClr>
                <a:buSzPct val="85000"/>
                <a:buFont typeface="Wingdings 3" pitchFamily="18" charset="2"/>
                <a:buChar char=""/>
                <a:defRPr sz="1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68580" indent="0" algn="ctr" fontAlgn="auto">
                <a:spcAft>
                  <a:spcPts val="0"/>
                </a:spcAft>
                <a:buFont typeface="Wingdings 3" pitchFamily="18" charset="2"/>
                <a:buNone/>
              </a:pPr>
              <a:r>
                <a:rPr lang="cs-CZ" b="1" dirty="0" smtClean="0"/>
                <a:t>Obchodní banky</a:t>
              </a:r>
              <a:endParaRPr lang="cs-CZ" b="1" dirty="0"/>
            </a:p>
          </p:txBody>
        </p:sp>
      </p:grpSp>
      <p:sp>
        <p:nvSpPr>
          <p:cNvPr id="43" name="TextovéPole 42"/>
          <p:cNvSpPr txBox="1"/>
          <p:nvPr/>
        </p:nvSpPr>
        <p:spPr>
          <a:xfrm>
            <a:off x="3843116" y="3112949"/>
            <a:ext cx="1132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I. stupeň</a:t>
            </a:r>
            <a:endParaRPr lang="cs-CZ" dirty="0"/>
          </a:p>
        </p:txBody>
      </p:sp>
      <p:sp>
        <p:nvSpPr>
          <p:cNvPr id="44" name="TextovéPole 43"/>
          <p:cNvSpPr txBox="1"/>
          <p:nvPr/>
        </p:nvSpPr>
        <p:spPr>
          <a:xfrm>
            <a:off x="6732240" y="1772816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II. stupeň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5189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Banky</a:t>
            </a:r>
            <a:endParaRPr lang="cs-CZ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je státní nebo soukromá instituce, která poskytuje finanční služby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v České republice funguje 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dvouúrovňový bankovní systém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, který se vždy skládá </a:t>
            </a:r>
            <a:br>
              <a:rPr lang="cs-CZ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 centrální banky a obchodních bank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funkci centrální (emisní) banky plní Česká národní banka (ČNB), provádí emisi peněz (vydávání mincí a bankovek do oběhu)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060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Česká národní banka</a:t>
            </a:r>
            <a:endParaRPr lang="cs-CZ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dirty="0" smtClean="0"/>
              <a:t>    </a:t>
            </a:r>
            <a:r>
              <a:rPr lang="cs-C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Úkoly ČNB:</a:t>
            </a:r>
          </a:p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spravovat peníze státu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jeho částí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, které zde mají účty (kraje, ministerstva, úřady, vláda)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pečovat o 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stabilitu měny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(aby příliš nekolísal kurz koruny vůči ostatním měnám – regulace měnového kurzu)</a:t>
            </a:r>
          </a:p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vydávat nové peníze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(bankovek a mincí do oběhu) a reguluje jejich množství v oběhu</a:t>
            </a:r>
          </a:p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dohlížet na obchodní banky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– sleduje legálnost bankovních operací, zakládaní nových bank</a:t>
            </a:r>
          </a:p>
        </p:txBody>
      </p:sp>
    </p:spTree>
    <p:extLst>
      <p:ext uri="{BB962C8B-B14F-4D97-AF65-F5344CB8AC3E}">
        <p14:creationId xmlns:p14="http://schemas.microsoft.com/office/powerpoint/2010/main" val="1551833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ČNB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určuje, kolik peněz musí mít obchodní banky uloženy jako rezervy na speciálním vkladu </a:t>
            </a:r>
            <a:br>
              <a:rPr lang="cs-CZ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v ČNB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v případě potřeby půjčuje obchodním bankám peníze – 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poskytuje bankám úvěry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spolupracuje s Evropskou centrální bankou              ve Frankfurtu nad Mohanem</a:t>
            </a:r>
          </a:p>
          <a:p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907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115"/>
          <a:stretch/>
        </p:blipFill>
        <p:spPr bwMode="auto">
          <a:xfrm>
            <a:off x="-9219" y="476672"/>
            <a:ext cx="9161454" cy="5472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3453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Obchodní banky</a:t>
            </a:r>
            <a:endParaRPr lang="cs-CZ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na bankovních účtech spravují 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peníze lidí </a:t>
            </a:r>
            <a:br>
              <a:rPr lang="cs-CZ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a firem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přijímají vklady klientů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půjčují peníze za </a:t>
            </a:r>
            <a:r>
              <a:rPr lang="cs-CZ" b="1" u="sng" dirty="0" smtClean="0">
                <a:latin typeface="Times New Roman" pitchFamily="18" charset="0"/>
                <a:cs typeface="Times New Roman" pitchFamily="18" charset="0"/>
              </a:rPr>
              <a:t>úrok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procentní odměna </a:t>
            </a:r>
            <a:br>
              <a:rPr lang="cs-CZ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za půjčení peněz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) lidem a firmám formou různých úvěrů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zprostředkovávají bezhotovostní platby mezi lidmi, firmami a státem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např. Komerční banka, ČSOB, GE Money Bank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367674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437</Words>
  <Application>Microsoft Office PowerPoint</Application>
  <PresentationFormat>Předvádění na obrazovce (4:3)</PresentationFormat>
  <Paragraphs>66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systému Office</vt:lpstr>
      <vt:lpstr>Bankovnictví</vt:lpstr>
      <vt:lpstr>Co je bankovní systém?</vt:lpstr>
      <vt:lpstr>Bankovní systém ČR</vt:lpstr>
      <vt:lpstr>Bankovní systém ČR</vt:lpstr>
      <vt:lpstr>Banky</vt:lpstr>
      <vt:lpstr>Česká národní banka</vt:lpstr>
      <vt:lpstr>ČNB</vt:lpstr>
      <vt:lpstr>Prezentace aplikace PowerPoint</vt:lpstr>
      <vt:lpstr>Obchodní banky</vt:lpstr>
      <vt:lpstr>Bankovní účet</vt:lpstr>
      <vt:lpstr>Prezentace aplikace PowerPoint</vt:lpstr>
      <vt:lpstr>Platební karty a internetové bankovnictví</vt:lpstr>
      <vt:lpstr>Debetní karty</vt:lpstr>
      <vt:lpstr>Kreditní (úvěrové) karty</vt:lpstr>
      <vt:lpstr>Prezentace aplikace PowerPoint</vt:lpstr>
      <vt:lpstr>Zdroje: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Bankovnictví</dc:title>
  <dc:creator>Kateřina Pinkasová</dc:creator>
  <cp:lastModifiedBy>Kateřina Pinkasová</cp:lastModifiedBy>
  <cp:revision>2</cp:revision>
  <dcterms:created xsi:type="dcterms:W3CDTF">2015-01-05T07:12:14Z</dcterms:created>
  <dcterms:modified xsi:type="dcterms:W3CDTF">2015-01-12T07:28:23Z</dcterms:modified>
</cp:coreProperties>
</file>