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sldIdLst>
    <p:sldId id="256" r:id="rId2"/>
    <p:sldId id="257" r:id="rId3"/>
    <p:sldId id="259" r:id="rId4"/>
    <p:sldId id="269" r:id="rId5"/>
    <p:sldId id="262" r:id="rId6"/>
    <p:sldId id="267" r:id="rId7"/>
    <p:sldId id="263" r:id="rId8"/>
    <p:sldId id="264" r:id="rId9"/>
    <p:sldId id="280" r:id="rId10"/>
    <p:sldId id="281" r:id="rId11"/>
    <p:sldId id="265" r:id="rId12"/>
    <p:sldId id="261" r:id="rId13"/>
    <p:sldId id="282" r:id="rId14"/>
    <p:sldId id="260" r:id="rId15"/>
    <p:sldId id="273" r:id="rId16"/>
    <p:sldId id="274" r:id="rId17"/>
    <p:sldId id="276" r:id="rId18"/>
    <p:sldId id="266" r:id="rId19"/>
    <p:sldId id="271" r:id="rId20"/>
    <p:sldId id="277" r:id="rId21"/>
    <p:sldId id="278" r:id="rId22"/>
    <p:sldId id="279" r:id="rId23"/>
    <p:sldId id="283" r:id="rId24"/>
    <p:sldId id="275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15DE-08AE-3D40-8B8A-9F92D23244EC}" type="datetimeFigureOut">
              <a:rPr lang="en-US" smtClean="0"/>
              <a:t>20.10.14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15DE-08AE-3D40-8B8A-9F92D23244EC}" type="datetimeFigureOut">
              <a:rPr lang="en-US" smtClean="0"/>
              <a:t>20.10.14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FCE9-FA97-704E-91BF-432A1FD19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15DE-08AE-3D40-8B8A-9F92D23244EC}" type="datetimeFigureOut">
              <a:rPr lang="en-US" smtClean="0"/>
              <a:t>20.10.14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FCE9-FA97-704E-91BF-432A1FD19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15DE-08AE-3D40-8B8A-9F92D23244EC}" type="datetimeFigureOut">
              <a:rPr lang="en-US" smtClean="0"/>
              <a:t>20.10.14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FCE9-FA97-704E-91BF-432A1FD19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15DE-08AE-3D40-8B8A-9F92D23244EC}" type="datetimeFigureOut">
              <a:rPr lang="en-US" smtClean="0"/>
              <a:t>20.10.14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FCE9-FA97-704E-91BF-432A1FD19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15DE-08AE-3D40-8B8A-9F92D23244EC}" type="datetimeFigureOut">
              <a:rPr lang="en-US" smtClean="0"/>
              <a:t>20.10.14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FCE9-FA97-704E-91BF-432A1FD19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15DE-08AE-3D40-8B8A-9F92D23244EC}" type="datetimeFigureOut">
              <a:rPr lang="en-US" smtClean="0"/>
              <a:t>20.10.14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FCE9-FA97-704E-91BF-432A1FD19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15DE-08AE-3D40-8B8A-9F92D23244EC}" type="datetimeFigureOut">
              <a:rPr lang="en-US" smtClean="0"/>
              <a:t>20.10.14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FCE9-FA97-704E-91BF-432A1FD19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15DE-08AE-3D40-8B8A-9F92D23244EC}" type="datetimeFigureOut">
              <a:rPr lang="en-US" smtClean="0"/>
              <a:t>20.10.14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FCE9-FA97-704E-91BF-432A1FD19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15DE-08AE-3D40-8B8A-9F92D23244EC}" type="datetimeFigureOut">
              <a:rPr lang="en-US" smtClean="0"/>
              <a:t>20.10.14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15DE-08AE-3D40-8B8A-9F92D23244EC}" type="datetimeFigureOut">
              <a:rPr lang="en-US" smtClean="0"/>
              <a:t>20.10.14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84FCE9-FA97-704E-91BF-432A1FD191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684FCE9-FA97-704E-91BF-432A1FD191F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27515DE-08AE-3D40-8B8A-9F92D23244EC}" type="datetimeFigureOut">
              <a:rPr lang="en-US" smtClean="0"/>
              <a:t>20.10.14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ntivirovecentrum.cz/antiviry/srovnani.asp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ntivirovecentrum.cz/antiviry.aspx" TargetMode="External"/><Relationship Id="rId3" Type="http://schemas.openxmlformats.org/officeDocument/2006/relationships/hyperlink" Target="http://upload.wikimedia.org/wikipedia/commons/5/5b/Firewall.pn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Ochrana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, </a:t>
            </a:r>
            <a:r>
              <a:rPr lang="en-US" dirty="0" err="1" smtClean="0"/>
              <a:t>Antivirový</a:t>
            </a:r>
            <a:r>
              <a:rPr lang="en-US" dirty="0" smtClean="0"/>
              <a:t>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Kateřina Pinkasová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03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Virus (</a:t>
            </a:r>
            <a:r>
              <a:rPr lang="en-US" sz="5400" dirty="0" err="1" smtClean="0"/>
              <a:t>červ</a:t>
            </a:r>
            <a:r>
              <a:rPr lang="en-US" sz="5400" dirty="0" smtClean="0"/>
              <a:t>) </a:t>
            </a:r>
            <a:r>
              <a:rPr lang="en-US" sz="5400" dirty="0" err="1" smtClean="0"/>
              <a:t>provádí</a:t>
            </a:r>
            <a:r>
              <a:rPr lang="en-US" sz="5400" dirty="0" smtClean="0"/>
              <a:t>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800" dirty="0" err="1" smtClean="0">
                <a:solidFill>
                  <a:schemeClr val="accent6"/>
                </a:solidFill>
              </a:rPr>
              <a:t>Ovládnutí</a:t>
            </a:r>
            <a:r>
              <a:rPr lang="en-US" sz="3800" dirty="0" smtClean="0">
                <a:solidFill>
                  <a:schemeClr val="accent6"/>
                </a:solidFill>
              </a:rPr>
              <a:t> </a:t>
            </a:r>
            <a:r>
              <a:rPr lang="en-US" sz="3800" dirty="0" err="1" smtClean="0">
                <a:solidFill>
                  <a:schemeClr val="accent6"/>
                </a:solidFill>
              </a:rPr>
              <a:t>počítače</a:t>
            </a:r>
            <a:endParaRPr lang="en-US" sz="3800" dirty="0" smtClean="0">
              <a:solidFill>
                <a:schemeClr val="accent6"/>
              </a:solidFill>
            </a:endParaRPr>
          </a:p>
          <a:p>
            <a:pPr lvl="1"/>
            <a:r>
              <a:rPr lang="en-US" sz="3800" dirty="0" err="1" smtClean="0">
                <a:solidFill>
                  <a:schemeClr val="accent6"/>
                </a:solidFill>
              </a:rPr>
              <a:t>Odcizení</a:t>
            </a:r>
            <a:r>
              <a:rPr lang="en-US" sz="3800" dirty="0" smtClean="0">
                <a:solidFill>
                  <a:schemeClr val="accent6"/>
                </a:solidFill>
              </a:rPr>
              <a:t> </a:t>
            </a:r>
            <a:r>
              <a:rPr lang="en-US" sz="3800" dirty="0" err="1" smtClean="0">
                <a:solidFill>
                  <a:schemeClr val="accent6"/>
                </a:solidFill>
              </a:rPr>
              <a:t>obsahu</a:t>
            </a:r>
            <a:r>
              <a:rPr lang="en-US" sz="3800" dirty="0" smtClean="0">
                <a:solidFill>
                  <a:schemeClr val="accent6"/>
                </a:solidFill>
              </a:rPr>
              <a:t> </a:t>
            </a:r>
            <a:r>
              <a:rPr lang="en-US" sz="3800" dirty="0" err="1" smtClean="0">
                <a:solidFill>
                  <a:schemeClr val="accent6"/>
                </a:solidFill>
              </a:rPr>
              <a:t>počítače</a:t>
            </a:r>
            <a:endParaRPr lang="en-US" sz="3800" dirty="0" smtClean="0">
              <a:solidFill>
                <a:schemeClr val="accent6"/>
              </a:solidFill>
            </a:endParaRPr>
          </a:p>
          <a:p>
            <a:pPr lvl="1"/>
            <a:r>
              <a:rPr lang="en-US" sz="3800" dirty="0" err="1" smtClean="0">
                <a:solidFill>
                  <a:schemeClr val="accent6"/>
                </a:solidFill>
              </a:rPr>
              <a:t>Využití</a:t>
            </a:r>
            <a:r>
              <a:rPr lang="en-US" sz="3800" dirty="0" smtClean="0">
                <a:solidFill>
                  <a:schemeClr val="accent6"/>
                </a:solidFill>
              </a:rPr>
              <a:t> </a:t>
            </a:r>
            <a:r>
              <a:rPr lang="en-US" sz="3800" dirty="0" err="1" smtClean="0">
                <a:solidFill>
                  <a:schemeClr val="accent6"/>
                </a:solidFill>
              </a:rPr>
              <a:t>počítače</a:t>
            </a:r>
            <a:r>
              <a:rPr lang="en-US" sz="3800" dirty="0" smtClean="0">
                <a:solidFill>
                  <a:schemeClr val="accent6"/>
                </a:solidFill>
              </a:rPr>
              <a:t> pro </a:t>
            </a:r>
            <a:r>
              <a:rPr lang="en-US" sz="3800" dirty="0" err="1" smtClean="0">
                <a:solidFill>
                  <a:schemeClr val="accent6"/>
                </a:solidFill>
              </a:rPr>
              <a:t>nelegální</a:t>
            </a:r>
            <a:r>
              <a:rPr lang="en-US" sz="3800" dirty="0" smtClean="0">
                <a:solidFill>
                  <a:schemeClr val="accent6"/>
                </a:solidFill>
              </a:rPr>
              <a:t> </a:t>
            </a:r>
            <a:r>
              <a:rPr lang="en-US" sz="3800" dirty="0" err="1" smtClean="0">
                <a:solidFill>
                  <a:schemeClr val="accent6"/>
                </a:solidFill>
              </a:rPr>
              <a:t>činnost</a:t>
            </a:r>
            <a:endParaRPr lang="en-US" sz="3800" dirty="0" smtClean="0">
              <a:solidFill>
                <a:schemeClr val="accent6"/>
              </a:solidFill>
            </a:endParaRPr>
          </a:p>
          <a:p>
            <a:pPr lvl="1"/>
            <a:r>
              <a:rPr lang="en-US" sz="3800" dirty="0" err="1" smtClean="0">
                <a:solidFill>
                  <a:schemeClr val="accent6"/>
                </a:solidFill>
              </a:rPr>
              <a:t>Mazání</a:t>
            </a:r>
            <a:r>
              <a:rPr lang="en-US" sz="3800" dirty="0" smtClean="0">
                <a:solidFill>
                  <a:schemeClr val="accent6"/>
                </a:solidFill>
              </a:rPr>
              <a:t> </a:t>
            </a:r>
            <a:r>
              <a:rPr lang="en-US" sz="3800" dirty="0" err="1" smtClean="0">
                <a:solidFill>
                  <a:schemeClr val="accent6"/>
                </a:solidFill>
              </a:rPr>
              <a:t>obsahu</a:t>
            </a:r>
            <a:r>
              <a:rPr lang="en-US" sz="3800" dirty="0" smtClean="0">
                <a:solidFill>
                  <a:schemeClr val="accent6"/>
                </a:solidFill>
              </a:rPr>
              <a:t> </a:t>
            </a:r>
            <a:r>
              <a:rPr lang="en-US" sz="3800" dirty="0" err="1" smtClean="0">
                <a:solidFill>
                  <a:schemeClr val="accent6"/>
                </a:solidFill>
              </a:rPr>
              <a:t>počítače</a:t>
            </a:r>
            <a:r>
              <a:rPr lang="en-US" sz="3800" dirty="0" smtClean="0">
                <a:solidFill>
                  <a:schemeClr val="accent6"/>
                </a:solidFill>
              </a:rPr>
              <a:t> </a:t>
            </a:r>
            <a:r>
              <a:rPr lang="en-US" sz="3800" dirty="0" smtClean="0">
                <a:solidFill>
                  <a:srgbClr val="000000"/>
                </a:solidFill>
              </a:rPr>
              <a:t>(</a:t>
            </a:r>
            <a:r>
              <a:rPr lang="en-US" sz="3800" dirty="0" err="1" smtClean="0">
                <a:solidFill>
                  <a:srgbClr val="000000"/>
                </a:solidFill>
              </a:rPr>
              <a:t>není</a:t>
            </a:r>
            <a:r>
              <a:rPr lang="en-US" sz="3800" dirty="0" smtClean="0">
                <a:solidFill>
                  <a:srgbClr val="000000"/>
                </a:solidFill>
              </a:rPr>
              <a:t> </a:t>
            </a:r>
            <a:r>
              <a:rPr lang="en-US" sz="3800" dirty="0" err="1" smtClean="0">
                <a:solidFill>
                  <a:srgbClr val="000000"/>
                </a:solidFill>
              </a:rPr>
              <a:t>dnes</a:t>
            </a:r>
            <a:r>
              <a:rPr lang="en-US" sz="3800" dirty="0" smtClean="0">
                <a:solidFill>
                  <a:srgbClr val="000000"/>
                </a:solidFill>
              </a:rPr>
              <a:t> </a:t>
            </a:r>
            <a:r>
              <a:rPr lang="en-US" sz="3800" dirty="0" err="1" smtClean="0">
                <a:solidFill>
                  <a:srgbClr val="000000"/>
                </a:solidFill>
              </a:rPr>
              <a:t>obvyklé</a:t>
            </a:r>
            <a:r>
              <a:rPr lang="en-US" sz="3800" dirty="0" smtClean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0993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99833" cy="1143000"/>
          </a:xfrm>
        </p:spPr>
        <p:txBody>
          <a:bodyPr/>
          <a:lstStyle/>
          <a:p>
            <a:r>
              <a:rPr lang="en-US" sz="5400" dirty="0" err="1" smtClean="0"/>
              <a:t>Druhy</a:t>
            </a:r>
            <a:r>
              <a:rPr lang="en-US" sz="5400" dirty="0" smtClean="0"/>
              <a:t> </a:t>
            </a:r>
            <a:r>
              <a:rPr lang="en-US" sz="5400" dirty="0" err="1" smtClean="0"/>
              <a:t>škodlivého</a:t>
            </a:r>
            <a:r>
              <a:rPr lang="en-US" sz="5400" dirty="0" smtClean="0"/>
              <a:t> software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000" b="1" dirty="0" smtClean="0"/>
              <a:t>Malware</a:t>
            </a:r>
            <a:r>
              <a:rPr lang="en-US" sz="4000" dirty="0" smtClean="0"/>
              <a:t> – </a:t>
            </a:r>
            <a:r>
              <a:rPr lang="en-US" sz="4000" dirty="0" err="1" smtClean="0"/>
              <a:t>shrnující</a:t>
            </a:r>
            <a:r>
              <a:rPr lang="en-US" sz="4000" dirty="0" smtClean="0"/>
              <a:t> </a:t>
            </a:r>
            <a:r>
              <a:rPr lang="en-US" sz="4000" dirty="0" err="1" smtClean="0"/>
              <a:t>označení</a:t>
            </a:r>
            <a:r>
              <a:rPr lang="en-US" sz="4000" dirty="0" smtClean="0"/>
              <a:t> pro </a:t>
            </a:r>
            <a:r>
              <a:rPr lang="en-US" sz="4000" dirty="0" err="1" smtClean="0"/>
              <a:t>škodlivé</a:t>
            </a:r>
            <a:r>
              <a:rPr lang="en-US" sz="4000" dirty="0" smtClean="0"/>
              <a:t> </a:t>
            </a:r>
            <a:r>
              <a:rPr lang="en-US" sz="4000" dirty="0" err="1" smtClean="0"/>
              <a:t>kódy</a:t>
            </a:r>
            <a:r>
              <a:rPr lang="en-US" sz="4000" dirty="0" smtClean="0"/>
              <a:t> </a:t>
            </a:r>
          </a:p>
          <a:p>
            <a:pPr marL="11430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(</a:t>
            </a:r>
            <a:r>
              <a:rPr lang="en-US" sz="4000" dirty="0" err="1" smtClean="0"/>
              <a:t>spojení</a:t>
            </a:r>
            <a:r>
              <a:rPr lang="en-US" sz="4000" dirty="0" smtClean="0"/>
              <a:t> malicious – </a:t>
            </a:r>
            <a:r>
              <a:rPr lang="en-US" sz="4000" dirty="0" err="1" smtClean="0"/>
              <a:t>zákeřný</a:t>
            </a:r>
            <a:r>
              <a:rPr lang="en-US" sz="4000" dirty="0" smtClean="0"/>
              <a:t> + software</a:t>
            </a:r>
          </a:p>
          <a:p>
            <a:endParaRPr lang="en-US" sz="4000" dirty="0" smtClean="0"/>
          </a:p>
          <a:p>
            <a:r>
              <a:rPr lang="en-US" sz="4000" b="1" dirty="0"/>
              <a:t>Spyware</a:t>
            </a:r>
            <a:r>
              <a:rPr lang="en-US" sz="4000" dirty="0"/>
              <a:t> </a:t>
            </a:r>
            <a:r>
              <a:rPr lang="en-US" sz="4000" dirty="0" smtClean="0"/>
              <a:t>– </a:t>
            </a:r>
            <a:r>
              <a:rPr lang="en-US" sz="4000" dirty="0" err="1" smtClean="0"/>
              <a:t>jsou</a:t>
            </a:r>
            <a:r>
              <a:rPr lang="en-US" sz="4000" dirty="0" smtClean="0"/>
              <a:t> </a:t>
            </a:r>
            <a:r>
              <a:rPr lang="en-US" sz="4000" dirty="0" err="1" smtClean="0"/>
              <a:t>programy</a:t>
            </a:r>
            <a:r>
              <a:rPr lang="en-US" sz="4000" dirty="0" smtClean="0"/>
              <a:t>, </a:t>
            </a:r>
            <a:r>
              <a:rPr lang="en-US" sz="4000" dirty="0" err="1" smtClean="0"/>
              <a:t>které</a:t>
            </a:r>
            <a:r>
              <a:rPr lang="en-US" sz="4000" dirty="0" smtClean="0"/>
              <a:t> </a:t>
            </a:r>
            <a:r>
              <a:rPr lang="en-US" sz="4000" dirty="0" err="1" smtClean="0"/>
              <a:t>sledují</a:t>
            </a:r>
            <a:r>
              <a:rPr lang="en-US" sz="4000" dirty="0" smtClean="0"/>
              <a:t> </a:t>
            </a:r>
            <a:r>
              <a:rPr lang="en-US" sz="4000" dirty="0" err="1" smtClean="0"/>
              <a:t>činnost</a:t>
            </a:r>
            <a:r>
              <a:rPr lang="en-US" sz="4000" dirty="0" smtClean="0"/>
              <a:t> </a:t>
            </a:r>
            <a:r>
              <a:rPr lang="en-US" sz="4000" dirty="0" err="1" smtClean="0"/>
              <a:t>uživatele</a:t>
            </a:r>
            <a:r>
              <a:rPr lang="en-US" sz="4000" dirty="0" smtClean="0"/>
              <a:t> a </a:t>
            </a:r>
            <a:r>
              <a:rPr lang="cs-CZ" sz="4000" dirty="0" smtClean="0"/>
              <a:t>odesílá </a:t>
            </a:r>
            <a:r>
              <a:rPr lang="cs-CZ" sz="4000" dirty="0"/>
              <a:t>data bez </a:t>
            </a:r>
            <a:r>
              <a:rPr lang="cs-CZ" sz="4000" dirty="0" smtClean="0"/>
              <a:t>jeho vědomí (</a:t>
            </a:r>
            <a:r>
              <a:rPr lang="cs-CZ" sz="4000" dirty="0"/>
              <a:t>navštívené webové schránky, kontakty, nainstalovaný </a:t>
            </a:r>
            <a:r>
              <a:rPr lang="cs-CZ" sz="4000" dirty="0" smtClean="0"/>
              <a:t>SW</a:t>
            </a:r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00575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7835435" cy="1143000"/>
          </a:xfrm>
        </p:spPr>
        <p:txBody>
          <a:bodyPr/>
          <a:lstStyle/>
          <a:p>
            <a:r>
              <a:rPr lang="en-US" sz="5400" dirty="0" err="1"/>
              <a:t>Druhy</a:t>
            </a:r>
            <a:r>
              <a:rPr lang="en-US" sz="5400" dirty="0"/>
              <a:t> </a:t>
            </a:r>
            <a:r>
              <a:rPr lang="en-US" sz="5400" dirty="0" err="1"/>
              <a:t>škodlivého</a:t>
            </a:r>
            <a:r>
              <a:rPr lang="en-US" sz="5400" dirty="0"/>
              <a:t>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7620000" cy="5024323"/>
          </a:xfrm>
        </p:spPr>
        <p:txBody>
          <a:bodyPr>
            <a:normAutofit fontScale="77500" lnSpcReduction="20000"/>
          </a:bodyPr>
          <a:lstStyle/>
          <a:p>
            <a:r>
              <a:rPr lang="en-US" sz="4000" b="1" dirty="0"/>
              <a:t>Adware</a:t>
            </a:r>
            <a:r>
              <a:rPr lang="en-US" sz="4000" dirty="0"/>
              <a:t> – </a:t>
            </a:r>
            <a:r>
              <a:rPr lang="en-US" sz="4000" dirty="0" err="1"/>
              <a:t>zpravidla</a:t>
            </a:r>
            <a:r>
              <a:rPr lang="en-US" sz="4000" dirty="0"/>
              <a:t> </a:t>
            </a:r>
            <a:r>
              <a:rPr lang="cs-CZ" sz="4000" dirty="0"/>
              <a:t>znepříjemňuje práci vyskakovacími okny většinou reklamního charakteru (dokáží změnit domovskou stránku, často se získá instalací v rámci freeware</a:t>
            </a:r>
            <a:r>
              <a:rPr lang="cs-CZ" sz="4000" i="1" dirty="0" smtClean="0"/>
              <a:t>)</a:t>
            </a:r>
          </a:p>
          <a:p>
            <a:endParaRPr lang="en-US" sz="4000" dirty="0"/>
          </a:p>
          <a:p>
            <a:r>
              <a:rPr lang="en-US" sz="4000" b="1" dirty="0"/>
              <a:t>Phishing</a:t>
            </a:r>
            <a:r>
              <a:rPr lang="en-US" sz="4000" dirty="0"/>
              <a:t> – </a:t>
            </a:r>
            <a:r>
              <a:rPr lang="en-US" sz="4000" dirty="0" err="1"/>
              <a:t>podvodné</a:t>
            </a:r>
            <a:r>
              <a:rPr lang="en-US" sz="4000" dirty="0"/>
              <a:t> e-</a:t>
            </a:r>
            <a:r>
              <a:rPr lang="en-US" sz="4000" dirty="0" err="1"/>
              <a:t>maily</a:t>
            </a:r>
            <a:r>
              <a:rPr lang="en-US" sz="4000" dirty="0"/>
              <a:t>, </a:t>
            </a:r>
            <a:r>
              <a:rPr lang="cs-CZ" sz="4000" dirty="0"/>
              <a:t>získává důvěrné informace (hesla, čísla účtů nebo kreditních karet)</a:t>
            </a:r>
          </a:p>
          <a:p>
            <a:pPr marL="114300" indent="0">
              <a:buNone/>
            </a:pPr>
            <a:endParaRPr lang="en-US" sz="4000" dirty="0"/>
          </a:p>
          <a:p>
            <a:r>
              <a:rPr lang="en-US" sz="4000" b="1" dirty="0" smtClean="0"/>
              <a:t>Spam</a:t>
            </a:r>
            <a:r>
              <a:rPr lang="en-US" sz="4000" dirty="0" smtClean="0"/>
              <a:t> </a:t>
            </a:r>
            <a:r>
              <a:rPr lang="en-US" sz="4000" dirty="0"/>
              <a:t>- </a:t>
            </a:r>
            <a:r>
              <a:rPr lang="en-US" sz="4000" dirty="0" err="1"/>
              <a:t>nevyžádaná</a:t>
            </a:r>
            <a:r>
              <a:rPr lang="en-US" sz="4000" dirty="0"/>
              <a:t> </a:t>
            </a:r>
            <a:r>
              <a:rPr lang="en-US" sz="4000" dirty="0" err="1"/>
              <a:t>pošta</a:t>
            </a:r>
            <a:r>
              <a:rPr lang="en-US" sz="4000" dirty="0"/>
              <a:t> </a:t>
            </a:r>
            <a:r>
              <a:rPr lang="en-US" sz="4000" dirty="0" err="1"/>
              <a:t>reklamního</a:t>
            </a:r>
            <a:r>
              <a:rPr lang="en-US" sz="4000" dirty="0"/>
              <a:t> </a:t>
            </a:r>
            <a:r>
              <a:rPr lang="en-US" sz="4000" dirty="0" err="1" smtClean="0"/>
              <a:t>charakteru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7074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 smtClean="0"/>
              <a:t>Metody</a:t>
            </a:r>
            <a:r>
              <a:rPr lang="en-US" sz="4800" dirty="0" smtClean="0"/>
              <a:t> </a:t>
            </a:r>
            <a:r>
              <a:rPr lang="en-US" sz="4800" dirty="0" err="1" smtClean="0"/>
              <a:t>útoku</a:t>
            </a:r>
            <a:r>
              <a:rPr lang="en-US" sz="4800" dirty="0" smtClean="0"/>
              <a:t> </a:t>
            </a:r>
            <a:r>
              <a:rPr lang="en-US" sz="4800" dirty="0" err="1" smtClean="0"/>
              <a:t>přes</a:t>
            </a:r>
            <a:r>
              <a:rPr lang="en-US" sz="4800" dirty="0" smtClean="0"/>
              <a:t> </a:t>
            </a:r>
            <a:r>
              <a:rPr lang="en-US" sz="4800" dirty="0" err="1" smtClean="0"/>
              <a:t>webové</a:t>
            </a:r>
            <a:r>
              <a:rPr lang="en-US" sz="4800" dirty="0" smtClean="0"/>
              <a:t> </a:t>
            </a:r>
            <a:r>
              <a:rPr lang="en-US" sz="4800" dirty="0" err="1" smtClean="0"/>
              <a:t>stránky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Umístění</a:t>
            </a:r>
            <a:r>
              <a:rPr lang="en-US" sz="2800" dirty="0" smtClean="0"/>
              <a:t> </a:t>
            </a:r>
            <a:r>
              <a:rPr lang="en-US" sz="2800" dirty="0" err="1" smtClean="0"/>
              <a:t>zavirovaného</a:t>
            </a:r>
            <a:r>
              <a:rPr lang="en-US" sz="2800" dirty="0" smtClean="0"/>
              <a:t> </a:t>
            </a:r>
            <a:r>
              <a:rPr lang="en-US" sz="2800" dirty="0" err="1" smtClean="0"/>
              <a:t>souboru</a:t>
            </a:r>
            <a:r>
              <a:rPr lang="en-US" sz="2800" dirty="0" smtClean="0"/>
              <a:t> (</a:t>
            </a:r>
            <a:r>
              <a:rPr lang="en-US" sz="2800" dirty="0" err="1" smtClean="0"/>
              <a:t>programu</a:t>
            </a:r>
            <a:r>
              <a:rPr lang="en-US" sz="2800" dirty="0" smtClean="0"/>
              <a:t>) do </a:t>
            </a:r>
            <a:r>
              <a:rPr lang="en-US" sz="2800" dirty="0" err="1" smtClean="0"/>
              <a:t>jinak</a:t>
            </a:r>
            <a:r>
              <a:rPr lang="en-US" sz="2800" dirty="0" smtClean="0"/>
              <a:t> </a:t>
            </a:r>
            <a:r>
              <a:rPr lang="en-US" sz="2800" dirty="0" err="1" smtClean="0"/>
              <a:t>užitečnéhocprogramu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web</a:t>
            </a:r>
          </a:p>
          <a:p>
            <a:r>
              <a:rPr lang="en-US" sz="2800" dirty="0" err="1"/>
              <a:t>Umístění</a:t>
            </a:r>
            <a:r>
              <a:rPr lang="en-US" sz="2800" dirty="0"/>
              <a:t> </a:t>
            </a:r>
            <a:r>
              <a:rPr lang="en-US" sz="2800" dirty="0" err="1"/>
              <a:t>zavirovaného</a:t>
            </a:r>
            <a:r>
              <a:rPr lang="en-US" sz="2800" dirty="0"/>
              <a:t> </a:t>
            </a:r>
            <a:r>
              <a:rPr lang="en-US" sz="2800" dirty="0" err="1"/>
              <a:t>souboru</a:t>
            </a:r>
            <a:r>
              <a:rPr lang="en-US" sz="2800" dirty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zcela</a:t>
            </a:r>
            <a:r>
              <a:rPr lang="en-US" sz="2800" dirty="0" smtClean="0"/>
              <a:t> </a:t>
            </a:r>
            <a:r>
              <a:rPr lang="en-US" sz="2800" dirty="0" err="1" smtClean="0"/>
              <a:t>důvěryhodný</a:t>
            </a:r>
            <a:r>
              <a:rPr lang="en-US" sz="2800" dirty="0" smtClean="0"/>
              <a:t> web</a:t>
            </a:r>
          </a:p>
          <a:p>
            <a:r>
              <a:rPr lang="en-US" sz="2800" dirty="0" err="1" smtClean="0"/>
              <a:t>Umístění</a:t>
            </a:r>
            <a:r>
              <a:rPr lang="en-US" sz="2800" dirty="0" smtClean="0"/>
              <a:t> </a:t>
            </a:r>
            <a:r>
              <a:rPr lang="en-US" sz="2800" dirty="0" err="1" smtClean="0"/>
              <a:t>skriptu</a:t>
            </a:r>
            <a:r>
              <a:rPr lang="en-US" sz="2800" dirty="0" smtClean="0"/>
              <a:t> (</a:t>
            </a:r>
            <a:r>
              <a:rPr lang="en-US" sz="2800" dirty="0" err="1" smtClean="0"/>
              <a:t>programu</a:t>
            </a:r>
            <a:r>
              <a:rPr lang="en-US" sz="2800" dirty="0" smtClean="0"/>
              <a:t>) do </a:t>
            </a:r>
            <a:r>
              <a:rPr lang="en-US" sz="2800" dirty="0" err="1" smtClean="0"/>
              <a:t>kódu</a:t>
            </a:r>
            <a:r>
              <a:rPr lang="en-US" sz="2800" dirty="0" smtClean="0"/>
              <a:t> </a:t>
            </a:r>
            <a:r>
              <a:rPr lang="en-US" sz="2800" dirty="0" err="1" smtClean="0"/>
              <a:t>webové</a:t>
            </a:r>
            <a:r>
              <a:rPr lang="en-US" sz="2800" dirty="0" smtClean="0"/>
              <a:t> </a:t>
            </a:r>
            <a:r>
              <a:rPr lang="en-US" sz="2800" dirty="0" err="1" smtClean="0"/>
              <a:t>stránky</a:t>
            </a:r>
            <a:r>
              <a:rPr lang="en-US" sz="2800" dirty="0" smtClean="0"/>
              <a:t> (</a:t>
            </a:r>
            <a:r>
              <a:rPr lang="en-US" sz="2800" dirty="0" err="1" smtClean="0"/>
              <a:t>při</a:t>
            </a:r>
            <a:r>
              <a:rPr lang="en-US" sz="2800" dirty="0" smtClean="0"/>
              <a:t> </a:t>
            </a:r>
            <a:r>
              <a:rPr lang="en-US" sz="2800" dirty="0" err="1" smtClean="0"/>
              <a:t>spuštění</a:t>
            </a:r>
            <a:r>
              <a:rPr lang="en-US" sz="2800" dirty="0" smtClean="0"/>
              <a:t> </a:t>
            </a:r>
            <a:r>
              <a:rPr lang="en-US" sz="2800" dirty="0" err="1" smtClean="0"/>
              <a:t>kódy</a:t>
            </a:r>
            <a:r>
              <a:rPr lang="en-US" sz="2800" dirty="0" smtClean="0"/>
              <a:t> se </a:t>
            </a:r>
            <a:r>
              <a:rPr lang="en-US" sz="2800" dirty="0" err="1" smtClean="0"/>
              <a:t>nahraje</a:t>
            </a:r>
            <a:r>
              <a:rPr lang="en-US" sz="2800" dirty="0" smtClean="0"/>
              <a:t> do OS)</a:t>
            </a:r>
          </a:p>
          <a:p>
            <a:r>
              <a:rPr lang="en-US" sz="2800" dirty="0" err="1" smtClean="0"/>
              <a:t>Vytvoření</a:t>
            </a:r>
            <a:r>
              <a:rPr lang="en-US" sz="2800" dirty="0" smtClean="0"/>
              <a:t> </a:t>
            </a:r>
            <a:r>
              <a:rPr lang="en-US" sz="2800" dirty="0" err="1" smtClean="0"/>
              <a:t>zavirovaného</a:t>
            </a:r>
            <a:r>
              <a:rPr lang="en-US" sz="2800" dirty="0" smtClean="0"/>
              <a:t> </a:t>
            </a:r>
            <a:r>
              <a:rPr lang="en-US" sz="2800" dirty="0" err="1" smtClean="0"/>
              <a:t>doplňku</a:t>
            </a:r>
            <a:r>
              <a:rPr lang="en-US" sz="2800" dirty="0" smtClean="0"/>
              <a:t> (plug-</a:t>
            </a:r>
            <a:r>
              <a:rPr lang="en-US" sz="2800" dirty="0" err="1" smtClean="0"/>
              <a:t>inu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Využití</a:t>
            </a:r>
            <a:r>
              <a:rPr lang="en-US" sz="2800" dirty="0" smtClean="0"/>
              <a:t> </a:t>
            </a:r>
            <a:r>
              <a:rPr lang="en-US" sz="2800" dirty="0" err="1" smtClean="0"/>
              <a:t>podvržené</a:t>
            </a:r>
            <a:r>
              <a:rPr lang="en-US" sz="2800" dirty="0" smtClean="0"/>
              <a:t> </a:t>
            </a:r>
            <a:r>
              <a:rPr lang="en-US" sz="2800" dirty="0" err="1" smtClean="0"/>
              <a:t>stránky</a:t>
            </a:r>
            <a:r>
              <a:rPr lang="en-US" sz="2800" dirty="0" smtClean="0"/>
              <a:t> – </a:t>
            </a:r>
            <a:r>
              <a:rPr lang="en-US" sz="2800" dirty="0" err="1" smtClean="0"/>
              <a:t>přesměrování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falešnou</a:t>
            </a:r>
            <a:r>
              <a:rPr lang="en-US" sz="2800" dirty="0" smtClean="0"/>
              <a:t> </a:t>
            </a:r>
            <a:r>
              <a:rPr lang="en-US" sz="2800" dirty="0" err="1" smtClean="0"/>
              <a:t>stránku</a:t>
            </a:r>
            <a:endParaRPr lang="en-US" sz="2800" dirty="0" smtClean="0"/>
          </a:p>
          <a:p>
            <a:r>
              <a:rPr lang="en-US" sz="2800" dirty="0" err="1" smtClean="0"/>
              <a:t>Další</a:t>
            </a:r>
            <a:r>
              <a:rPr lang="en-US" sz="2800" dirty="0" smtClean="0"/>
              <a:t> </a:t>
            </a:r>
            <a:r>
              <a:rPr lang="en-US" sz="2800" dirty="0" err="1" smtClean="0"/>
              <a:t>rafinované</a:t>
            </a:r>
            <a:r>
              <a:rPr lang="en-US" sz="2800" dirty="0" smtClean="0"/>
              <a:t> </a:t>
            </a:r>
            <a:r>
              <a:rPr lang="en-US" sz="2800" dirty="0" err="1" smtClean="0"/>
              <a:t>způsoby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5844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Antivirový</a:t>
            </a:r>
            <a:r>
              <a:rPr lang="en-US" sz="5400" dirty="0" smtClean="0"/>
              <a:t> program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Software </a:t>
            </a:r>
            <a:r>
              <a:rPr lang="en-US" sz="4000" dirty="0" err="1" smtClean="0"/>
              <a:t>na</a:t>
            </a:r>
            <a:r>
              <a:rPr lang="en-US" sz="4000" dirty="0" smtClean="0"/>
              <a:t> </a:t>
            </a:r>
            <a:r>
              <a:rPr lang="en-US" sz="4000" dirty="0" err="1" smtClean="0"/>
              <a:t>ochranu</a:t>
            </a:r>
            <a:r>
              <a:rPr lang="en-US" sz="4000" dirty="0" smtClean="0"/>
              <a:t> </a:t>
            </a:r>
            <a:r>
              <a:rPr lang="en-US" sz="4000" dirty="0" err="1" smtClean="0"/>
              <a:t>počítače</a:t>
            </a:r>
            <a:r>
              <a:rPr lang="en-US" sz="4000" dirty="0" smtClean="0"/>
              <a:t> </a:t>
            </a:r>
            <a:r>
              <a:rPr lang="en-US" sz="4000" dirty="0" err="1" smtClean="0"/>
              <a:t>před</a:t>
            </a:r>
            <a:r>
              <a:rPr lang="en-US" sz="4000" dirty="0" smtClean="0"/>
              <a:t> </a:t>
            </a:r>
            <a:r>
              <a:rPr lang="en-US" sz="4000" dirty="0" err="1" smtClean="0"/>
              <a:t>okolím</a:t>
            </a:r>
            <a:r>
              <a:rPr lang="en-US" sz="4000" dirty="0" smtClean="0"/>
              <a:t>.</a:t>
            </a:r>
          </a:p>
          <a:p>
            <a:r>
              <a:rPr lang="en-US" sz="4000" dirty="0" err="1" smtClean="0"/>
              <a:t>Slouží</a:t>
            </a:r>
            <a:r>
              <a:rPr lang="en-US" sz="4000" dirty="0" smtClean="0"/>
              <a:t> k </a:t>
            </a:r>
            <a:r>
              <a:rPr lang="en-US" sz="4000" dirty="0" err="1" smtClean="0"/>
              <a:t>identifikaci</a:t>
            </a:r>
            <a:r>
              <a:rPr lang="en-US" sz="4000" dirty="0"/>
              <a:t> a </a:t>
            </a:r>
            <a:r>
              <a:rPr lang="en-US" sz="4000" dirty="0" err="1" smtClean="0"/>
              <a:t>odstraňování</a:t>
            </a:r>
            <a:r>
              <a:rPr lang="en-US" sz="4000" dirty="0" smtClean="0"/>
              <a:t> </a:t>
            </a:r>
            <a:r>
              <a:rPr lang="en-US" sz="4000" dirty="0" err="1" smtClean="0"/>
              <a:t>virů</a:t>
            </a:r>
            <a:r>
              <a:rPr lang="en-US" sz="4000" dirty="0" smtClean="0"/>
              <a:t> a </a:t>
            </a:r>
            <a:r>
              <a:rPr lang="en-US" sz="4000" dirty="0" err="1" smtClean="0"/>
              <a:t>jiného</a:t>
            </a:r>
            <a:r>
              <a:rPr lang="en-US" sz="4000" dirty="0" smtClean="0"/>
              <a:t> </a:t>
            </a:r>
            <a:r>
              <a:rPr lang="en-US" sz="4000" dirty="0" err="1" smtClean="0"/>
              <a:t>škodlivého</a:t>
            </a:r>
            <a:r>
              <a:rPr lang="en-US" sz="4000" dirty="0" smtClean="0"/>
              <a:t> software.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6708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Metody</a:t>
            </a:r>
            <a:r>
              <a:rPr lang="en-US" sz="5400" dirty="0" smtClean="0"/>
              <a:t> </a:t>
            </a:r>
            <a:r>
              <a:rPr lang="en-US" sz="5400" dirty="0" err="1" smtClean="0"/>
              <a:t>ochrany</a:t>
            </a:r>
            <a:r>
              <a:rPr lang="en-US" sz="5400" dirty="0" smtClean="0"/>
              <a:t> </a:t>
            </a:r>
            <a:r>
              <a:rPr lang="en-US" sz="5400" dirty="0" err="1" smtClean="0"/>
              <a:t>antiviru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/>
            <a:r>
              <a:rPr lang="cs-CZ" sz="3600" b="1" dirty="0"/>
              <a:t>prohlížení souborů na lokálním disku</a:t>
            </a:r>
            <a:r>
              <a:rPr lang="cs-CZ" sz="3600" dirty="0"/>
              <a:t>, které má za cíl nalézt sekvenci odpovídající definici některého počítačového viru v databázi</a:t>
            </a:r>
          </a:p>
          <a:p>
            <a:pPr marL="114300" indent="0">
              <a:buNone/>
            </a:pPr>
            <a:endParaRPr lang="cs-CZ" sz="3600" dirty="0"/>
          </a:p>
          <a:p>
            <a:pPr marL="285750" indent="-285750"/>
            <a:r>
              <a:rPr lang="cs-CZ" sz="3600" b="1" dirty="0"/>
              <a:t>detekcí podezřelé aktivity</a:t>
            </a:r>
            <a:r>
              <a:rPr lang="cs-CZ" sz="3600" dirty="0"/>
              <a:t> nějakého počítačového </a:t>
            </a:r>
            <a:r>
              <a:rPr lang="cs-CZ" sz="3600" b="1" dirty="0"/>
              <a:t>programu</a:t>
            </a:r>
            <a:r>
              <a:rPr lang="cs-CZ" sz="3600" dirty="0"/>
              <a:t>, který může značit infekci. Tato technika zahrnuje analýzu zachytávaných dat, sledování aktivit na jednotlivých portech či jiné techniky.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6937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Antivirový</a:t>
            </a:r>
            <a:r>
              <a:rPr lang="en-US" sz="5400" dirty="0" smtClean="0"/>
              <a:t> program - </a:t>
            </a:r>
            <a:r>
              <a:rPr lang="en-US" sz="5400" dirty="0" err="1" smtClean="0"/>
              <a:t>rozdělení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 b="1" dirty="0" smtClean="0"/>
              <a:t>on-demand </a:t>
            </a:r>
            <a:r>
              <a:rPr lang="en-US" sz="4000" b="1" dirty="0" err="1" smtClean="0"/>
              <a:t>skenery</a:t>
            </a:r>
            <a:r>
              <a:rPr lang="en-US" sz="4000" b="1" dirty="0" smtClean="0"/>
              <a:t> </a:t>
            </a:r>
            <a:r>
              <a:rPr lang="en-US" sz="4000" dirty="0" smtClean="0"/>
              <a:t>– </a:t>
            </a:r>
            <a:r>
              <a:rPr lang="en-US" sz="4000" dirty="0" err="1" smtClean="0"/>
              <a:t>spouštějí</a:t>
            </a:r>
            <a:r>
              <a:rPr lang="en-US" sz="4000" dirty="0" smtClean="0"/>
              <a:t> se </a:t>
            </a:r>
            <a:r>
              <a:rPr lang="en-US" sz="4000" dirty="0" err="1" smtClean="0"/>
              <a:t>přes</a:t>
            </a:r>
            <a:r>
              <a:rPr lang="en-US" sz="4000" dirty="0" smtClean="0"/>
              <a:t> </a:t>
            </a:r>
            <a:r>
              <a:rPr lang="en-US" sz="4000" dirty="0" err="1" smtClean="0"/>
              <a:t>rozhraní</a:t>
            </a:r>
            <a:r>
              <a:rPr lang="en-US" sz="4000" dirty="0" smtClean="0"/>
              <a:t> OS DOS a </a:t>
            </a:r>
            <a:r>
              <a:rPr lang="en-US" sz="4000" dirty="0" err="1" smtClean="0"/>
              <a:t>jsou</a:t>
            </a:r>
            <a:r>
              <a:rPr lang="en-US" sz="4000" dirty="0" smtClean="0"/>
              <a:t> </a:t>
            </a:r>
            <a:r>
              <a:rPr lang="en-US" sz="4000" dirty="0" err="1" smtClean="0"/>
              <a:t>určeny</a:t>
            </a:r>
            <a:r>
              <a:rPr lang="en-US" sz="4000" dirty="0" smtClean="0"/>
              <a:t> pro </a:t>
            </a:r>
            <a:r>
              <a:rPr lang="en-US" sz="4000" dirty="0" err="1" smtClean="0"/>
              <a:t>případ</a:t>
            </a:r>
            <a:r>
              <a:rPr lang="en-US" sz="4000" dirty="0" smtClean="0"/>
              <a:t>, </a:t>
            </a:r>
            <a:r>
              <a:rPr lang="en-US" sz="4000" dirty="0" err="1" smtClean="0"/>
              <a:t>že</a:t>
            </a:r>
            <a:r>
              <a:rPr lang="en-US" sz="4000" dirty="0" smtClean="0"/>
              <a:t> </a:t>
            </a:r>
            <a:r>
              <a:rPr lang="en-US" sz="4000" dirty="0" err="1" smtClean="0"/>
              <a:t>systém</a:t>
            </a:r>
            <a:r>
              <a:rPr lang="en-US" sz="4000" dirty="0" smtClean="0"/>
              <a:t> </a:t>
            </a:r>
            <a:r>
              <a:rPr lang="en-US" sz="4000" dirty="0" err="1" smtClean="0"/>
              <a:t>není</a:t>
            </a:r>
            <a:r>
              <a:rPr lang="en-US" sz="4000" dirty="0" smtClean="0"/>
              <a:t> z </a:t>
            </a:r>
            <a:r>
              <a:rPr lang="en-US" sz="4000" dirty="0" err="1" smtClean="0"/>
              <a:t>důvodu</a:t>
            </a:r>
            <a:r>
              <a:rPr lang="en-US" sz="4000" dirty="0" smtClean="0"/>
              <a:t> </a:t>
            </a:r>
            <a:r>
              <a:rPr lang="en-US" sz="4000" dirty="0" err="1" smtClean="0"/>
              <a:t>poškození</a:t>
            </a:r>
            <a:r>
              <a:rPr lang="en-US" sz="4000" dirty="0" smtClean="0"/>
              <a:t> </a:t>
            </a:r>
            <a:r>
              <a:rPr lang="en-US" sz="4000" dirty="0" err="1" smtClean="0"/>
              <a:t>schopen</a:t>
            </a:r>
            <a:r>
              <a:rPr lang="en-US" sz="4000" dirty="0" smtClean="0"/>
              <a:t> </a:t>
            </a:r>
            <a:r>
              <a:rPr lang="en-US" sz="4000" dirty="0" err="1" smtClean="0"/>
              <a:t>nastartovat</a:t>
            </a:r>
            <a:r>
              <a:rPr lang="en-US" sz="4000" dirty="0" smtClean="0"/>
              <a:t> </a:t>
            </a:r>
            <a:r>
              <a:rPr lang="en-US" sz="4000" dirty="0" err="1" smtClean="0"/>
              <a:t>běžným</a:t>
            </a:r>
            <a:r>
              <a:rPr lang="en-US" sz="4000" dirty="0" smtClean="0"/>
              <a:t> </a:t>
            </a:r>
            <a:r>
              <a:rPr lang="en-US" sz="4000" dirty="0" err="1" smtClean="0"/>
              <a:t>způsobem</a:t>
            </a:r>
            <a:endParaRPr lang="en-US" sz="4000" dirty="0" smtClean="0"/>
          </a:p>
          <a:p>
            <a:endParaRPr lang="en-US" sz="4000" dirty="0" smtClean="0"/>
          </a:p>
          <a:p>
            <a:r>
              <a:rPr lang="en-US" sz="4000" b="1" dirty="0" err="1" smtClean="0"/>
              <a:t>Jednoúčelové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antiviry</a:t>
            </a:r>
            <a:r>
              <a:rPr lang="en-US" sz="4000" dirty="0" smtClean="0"/>
              <a:t> – </a:t>
            </a:r>
            <a:r>
              <a:rPr lang="en-US" sz="4000" dirty="0" err="1" smtClean="0"/>
              <a:t>zaměřeny</a:t>
            </a:r>
            <a:r>
              <a:rPr lang="en-US" sz="4000" dirty="0" smtClean="0"/>
              <a:t> </a:t>
            </a:r>
            <a:r>
              <a:rPr lang="en-US" sz="4000" dirty="0" err="1" smtClean="0"/>
              <a:t>na</a:t>
            </a:r>
            <a:r>
              <a:rPr lang="en-US" sz="4000" dirty="0" smtClean="0"/>
              <a:t> </a:t>
            </a:r>
            <a:r>
              <a:rPr lang="en-US" sz="4000" dirty="0" err="1" smtClean="0"/>
              <a:t>detekci</a:t>
            </a:r>
            <a:r>
              <a:rPr lang="en-US" sz="4000" dirty="0" smtClean="0"/>
              <a:t>, </a:t>
            </a:r>
            <a:r>
              <a:rPr lang="en-US" sz="4000" dirty="0" err="1" smtClean="0"/>
              <a:t>popř</a:t>
            </a:r>
            <a:r>
              <a:rPr lang="en-US" sz="4000" dirty="0" smtClean="0"/>
              <a:t>. </a:t>
            </a:r>
            <a:r>
              <a:rPr lang="en-US" sz="4000" dirty="0" err="1" smtClean="0"/>
              <a:t>i</a:t>
            </a:r>
            <a:r>
              <a:rPr lang="en-US" sz="4000" dirty="0" smtClean="0"/>
              <a:t> </a:t>
            </a:r>
            <a:r>
              <a:rPr lang="en-US" sz="4000" dirty="0" err="1" smtClean="0"/>
              <a:t>odstranění</a:t>
            </a:r>
            <a:r>
              <a:rPr lang="en-US" sz="4000" dirty="0" smtClean="0"/>
              <a:t> </a:t>
            </a:r>
            <a:r>
              <a:rPr lang="en-US" sz="4000" dirty="0" err="1" smtClean="0"/>
              <a:t>jednoho</a:t>
            </a:r>
            <a:r>
              <a:rPr lang="en-US" sz="4000" dirty="0" smtClean="0"/>
              <a:t> </a:t>
            </a:r>
            <a:r>
              <a:rPr lang="en-US" sz="4000" dirty="0" err="1" smtClean="0"/>
              <a:t>konkrétního</a:t>
            </a:r>
            <a:r>
              <a:rPr lang="en-US" sz="4000" dirty="0" smtClean="0"/>
              <a:t> </a:t>
            </a:r>
            <a:r>
              <a:rPr lang="en-US" sz="4000" dirty="0" err="1" smtClean="0"/>
              <a:t>viru</a:t>
            </a:r>
            <a:endParaRPr lang="en-US" sz="4000" dirty="0" smtClean="0"/>
          </a:p>
          <a:p>
            <a:endParaRPr lang="en-US" sz="4000" dirty="0"/>
          </a:p>
          <a:p>
            <a:r>
              <a:rPr lang="en-US" sz="4000" b="1" dirty="0" err="1" smtClean="0"/>
              <a:t>Antivirové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systémy</a:t>
            </a:r>
            <a:r>
              <a:rPr lang="en-US" sz="4000" dirty="0" smtClean="0"/>
              <a:t> – </a:t>
            </a:r>
            <a:r>
              <a:rPr lang="en-US" sz="4000" dirty="0" err="1" smtClean="0"/>
              <a:t>komplexní</a:t>
            </a:r>
            <a:r>
              <a:rPr lang="en-US" sz="4000" dirty="0" smtClean="0"/>
              <a:t> </a:t>
            </a:r>
            <a:r>
              <a:rPr lang="en-US" sz="4000" dirty="0" err="1" smtClean="0"/>
              <a:t>antivirové</a:t>
            </a:r>
            <a:r>
              <a:rPr lang="en-US" sz="4000" dirty="0" smtClean="0"/>
              <a:t> </a:t>
            </a:r>
            <a:r>
              <a:rPr lang="en-US" sz="4000" dirty="0" err="1" smtClean="0"/>
              <a:t>řešení</a:t>
            </a:r>
            <a:r>
              <a:rPr lang="en-US" sz="4000" dirty="0" smtClean="0"/>
              <a:t>, </a:t>
            </a:r>
            <a:r>
              <a:rPr lang="en-US" sz="4000" dirty="0" err="1" smtClean="0"/>
              <a:t>které</a:t>
            </a:r>
            <a:r>
              <a:rPr lang="en-US" sz="4000" dirty="0" smtClean="0"/>
              <a:t> </a:t>
            </a:r>
            <a:r>
              <a:rPr lang="en-US" sz="4000" dirty="0" err="1" smtClean="0"/>
              <a:t>má</a:t>
            </a:r>
            <a:r>
              <a:rPr lang="en-US" sz="4000" dirty="0" smtClean="0"/>
              <a:t> </a:t>
            </a:r>
            <a:r>
              <a:rPr lang="en-US" sz="4000" dirty="0" err="1" smtClean="0"/>
              <a:t>za</a:t>
            </a:r>
            <a:r>
              <a:rPr lang="en-US" sz="4000" dirty="0" smtClean="0"/>
              <a:t> </a:t>
            </a:r>
            <a:r>
              <a:rPr lang="en-US" sz="4000" dirty="0" err="1" smtClean="0"/>
              <a:t>úkol</a:t>
            </a:r>
            <a:r>
              <a:rPr lang="en-US" sz="4000" dirty="0" smtClean="0"/>
              <a:t> </a:t>
            </a:r>
            <a:r>
              <a:rPr lang="en-US" sz="4000" dirty="0" err="1" smtClean="0"/>
              <a:t>ochránit</a:t>
            </a:r>
            <a:r>
              <a:rPr lang="en-US" sz="4000" dirty="0" smtClean="0"/>
              <a:t> </a:t>
            </a:r>
            <a:r>
              <a:rPr lang="en-US" sz="4000" dirty="0" err="1" smtClean="0"/>
              <a:t>váš</a:t>
            </a:r>
            <a:r>
              <a:rPr lang="en-US" sz="4000" dirty="0" smtClean="0"/>
              <a:t> </a:t>
            </a:r>
            <a:r>
              <a:rPr lang="en-US" sz="4000" dirty="0" err="1" smtClean="0"/>
              <a:t>počítač</a:t>
            </a:r>
            <a:r>
              <a:rPr lang="en-US" sz="4000" dirty="0" smtClean="0"/>
              <a:t> </a:t>
            </a:r>
            <a:r>
              <a:rPr lang="en-US" sz="4000" dirty="0" err="1" smtClean="0"/>
              <a:t>před</a:t>
            </a:r>
            <a:r>
              <a:rPr lang="en-US" sz="4000" dirty="0" smtClean="0"/>
              <a:t> </a:t>
            </a:r>
            <a:r>
              <a:rPr lang="en-US" sz="4000" dirty="0" err="1" smtClean="0"/>
              <a:t>červy</a:t>
            </a:r>
            <a:r>
              <a:rPr lang="en-US" sz="4000" dirty="0" smtClean="0"/>
              <a:t> </a:t>
            </a:r>
            <a:r>
              <a:rPr lang="en-US" sz="4000" dirty="0" err="1" smtClean="0"/>
              <a:t>šířící</a:t>
            </a:r>
            <a:r>
              <a:rPr lang="en-US" sz="4000" dirty="0" smtClean="0"/>
              <a:t> se </a:t>
            </a:r>
            <a:r>
              <a:rPr lang="en-US" sz="4000" dirty="0" err="1" smtClean="0"/>
              <a:t>poštou</a:t>
            </a:r>
            <a:r>
              <a:rPr lang="en-US" sz="4000" dirty="0" smtClean="0"/>
              <a:t>, </a:t>
            </a:r>
            <a:r>
              <a:rPr lang="en-US" sz="4000" dirty="0" err="1" smtClean="0"/>
              <a:t>škodlivými</a:t>
            </a:r>
            <a:r>
              <a:rPr lang="en-US" sz="4000" dirty="0" smtClean="0"/>
              <a:t> </a:t>
            </a:r>
            <a:r>
              <a:rPr lang="en-US" sz="4000" dirty="0" err="1" smtClean="0"/>
              <a:t>skripty</a:t>
            </a:r>
            <a:r>
              <a:rPr lang="en-US" sz="4000" dirty="0" smtClean="0"/>
              <a:t>, </a:t>
            </a:r>
            <a:r>
              <a:rPr lang="en-US" sz="4000" dirty="0" err="1" smtClean="0"/>
              <a:t>popř.zabránit</a:t>
            </a:r>
            <a:r>
              <a:rPr lang="en-US" sz="4000" dirty="0" smtClean="0"/>
              <a:t> </a:t>
            </a:r>
            <a:r>
              <a:rPr lang="en-US" sz="4000" dirty="0" err="1" smtClean="0"/>
              <a:t>stažení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8211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Antivirový</a:t>
            </a:r>
            <a:r>
              <a:rPr lang="en-US" sz="5400" dirty="0" smtClean="0"/>
              <a:t> program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US" sz="4000" dirty="0" err="1" smtClean="0"/>
              <a:t>Jak</a:t>
            </a:r>
            <a:r>
              <a:rPr lang="en-US" sz="4000" dirty="0" smtClean="0"/>
              <a:t> </a:t>
            </a:r>
            <a:r>
              <a:rPr lang="en-US" sz="4000" dirty="0" err="1" smtClean="0"/>
              <a:t>funguje</a:t>
            </a:r>
            <a:r>
              <a:rPr lang="en-US" sz="4000" dirty="0" smtClean="0"/>
              <a:t>?</a:t>
            </a:r>
          </a:p>
          <a:p>
            <a:r>
              <a:rPr lang="en-US" sz="4000" dirty="0" err="1" smtClean="0"/>
              <a:t>Porovnává</a:t>
            </a:r>
            <a:r>
              <a:rPr lang="en-US" sz="4000" dirty="0" smtClean="0"/>
              <a:t>  </a:t>
            </a:r>
            <a:r>
              <a:rPr lang="en-US" sz="4000" dirty="0" err="1" smtClean="0"/>
              <a:t>programy</a:t>
            </a:r>
            <a:r>
              <a:rPr lang="en-US" sz="4000" dirty="0" smtClean="0"/>
              <a:t> se </a:t>
            </a:r>
            <a:r>
              <a:rPr lang="en-US" sz="4000" dirty="0" err="1" smtClean="0"/>
              <a:t>svojí</a:t>
            </a:r>
            <a:r>
              <a:rPr lang="en-US" sz="4000" dirty="0" smtClean="0"/>
              <a:t> </a:t>
            </a:r>
            <a:r>
              <a:rPr lang="en-US" sz="4000" dirty="0" err="1" smtClean="0"/>
              <a:t>databází</a:t>
            </a:r>
            <a:r>
              <a:rPr lang="en-US" sz="4000" dirty="0" smtClean="0"/>
              <a:t> </a:t>
            </a:r>
            <a:r>
              <a:rPr lang="en-US" sz="4000" dirty="0" err="1" smtClean="0"/>
              <a:t>škodlivých</a:t>
            </a:r>
            <a:r>
              <a:rPr lang="en-US" sz="4000" dirty="0" smtClean="0"/>
              <a:t> </a:t>
            </a:r>
            <a:r>
              <a:rPr lang="en-US" sz="4000" dirty="0" err="1" smtClean="0"/>
              <a:t>kódů</a:t>
            </a:r>
            <a:endParaRPr lang="en-US" sz="4000" dirty="0" smtClean="0"/>
          </a:p>
          <a:p>
            <a:r>
              <a:rPr lang="en-US" sz="4000" dirty="0" err="1" smtClean="0"/>
              <a:t>Porovnává</a:t>
            </a:r>
            <a:r>
              <a:rPr lang="en-US" sz="4000" dirty="0" smtClean="0"/>
              <a:t> </a:t>
            </a:r>
            <a:r>
              <a:rPr lang="en-US" sz="4000" dirty="0" err="1" smtClean="0"/>
              <a:t>adresy</a:t>
            </a:r>
            <a:r>
              <a:rPr lang="en-US" sz="4000" dirty="0" smtClean="0"/>
              <a:t> </a:t>
            </a:r>
            <a:r>
              <a:rPr lang="en-US" sz="4000" dirty="0" err="1" smtClean="0"/>
              <a:t>webů</a:t>
            </a:r>
            <a:r>
              <a:rPr lang="en-US" sz="4000" dirty="0" smtClean="0"/>
              <a:t> s </a:t>
            </a:r>
            <a:r>
              <a:rPr lang="en-US" sz="4000" dirty="0" err="1" smtClean="0"/>
              <a:t>černou</a:t>
            </a:r>
            <a:r>
              <a:rPr lang="en-US" sz="4000" dirty="0" smtClean="0"/>
              <a:t> </a:t>
            </a:r>
            <a:r>
              <a:rPr lang="en-US" sz="4000" dirty="0" err="1" smtClean="0"/>
              <a:t>listinou</a:t>
            </a:r>
            <a:r>
              <a:rPr lang="en-US" sz="4000" dirty="0" smtClean="0"/>
              <a:t> </a:t>
            </a:r>
            <a:r>
              <a:rPr lang="en-US" sz="4000" dirty="0" err="1" smtClean="0"/>
              <a:t>nebezpečných</a:t>
            </a:r>
            <a:r>
              <a:rPr lang="en-US" sz="4000" dirty="0" smtClean="0"/>
              <a:t> </a:t>
            </a:r>
            <a:r>
              <a:rPr lang="en-US" sz="4000" dirty="0" err="1" smtClean="0"/>
              <a:t>stránek</a:t>
            </a:r>
            <a:endParaRPr lang="en-US" sz="4000" dirty="0" smtClean="0"/>
          </a:p>
          <a:p>
            <a:r>
              <a:rPr lang="en-US" sz="4000" dirty="0" err="1" smtClean="0"/>
              <a:t>Sleduje</a:t>
            </a:r>
            <a:r>
              <a:rPr lang="en-US" sz="4000" dirty="0" smtClean="0"/>
              <a:t> </a:t>
            </a:r>
            <a:r>
              <a:rPr lang="en-US" sz="4000" dirty="0" err="1" smtClean="0"/>
              <a:t>podezřelé</a:t>
            </a:r>
            <a:r>
              <a:rPr lang="en-US" sz="4000" dirty="0" smtClean="0"/>
              <a:t> </a:t>
            </a:r>
            <a:r>
              <a:rPr lang="en-US" sz="4000" dirty="0" err="1" smtClean="0"/>
              <a:t>aktivity</a:t>
            </a:r>
            <a:endParaRPr lang="en-US" sz="4000" dirty="0" smtClean="0"/>
          </a:p>
          <a:p>
            <a:r>
              <a:rPr lang="en-US" sz="4000" dirty="0" smtClean="0"/>
              <a:t>Je </a:t>
            </a:r>
            <a:r>
              <a:rPr lang="en-US" sz="4000" dirty="0" err="1" smtClean="0"/>
              <a:t>třeba</a:t>
            </a:r>
            <a:r>
              <a:rPr lang="en-US" sz="4000" dirty="0" smtClean="0"/>
              <a:t> </a:t>
            </a:r>
            <a:r>
              <a:rPr lang="en-US" sz="4000" dirty="0" err="1" smtClean="0"/>
              <a:t>pravidelně</a:t>
            </a:r>
            <a:r>
              <a:rPr lang="en-US" sz="4000" dirty="0" smtClean="0"/>
              <a:t> AKTUALIZOVAT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94658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Příklady</a:t>
            </a:r>
            <a:r>
              <a:rPr lang="en-US" sz="5400" dirty="0" smtClean="0"/>
              <a:t> </a:t>
            </a:r>
            <a:r>
              <a:rPr lang="en-US" sz="5400" dirty="0" err="1" smtClean="0"/>
              <a:t>antivirů</a:t>
            </a:r>
            <a:r>
              <a:rPr lang="en-US" sz="5400" dirty="0" smtClean="0"/>
              <a:t>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cs-CZ" sz="4000" b="1" dirty="0" smtClean="0"/>
              <a:t>AVG</a:t>
            </a:r>
            <a:r>
              <a:rPr lang="cs-CZ" sz="4000" b="1" dirty="0"/>
              <a:t>: Internet </a:t>
            </a:r>
            <a:r>
              <a:rPr lang="cs-CZ" sz="4000" b="1" dirty="0" err="1"/>
              <a:t>Security</a:t>
            </a:r>
            <a:r>
              <a:rPr lang="cs-CZ" sz="4000" b="1" dirty="0"/>
              <a:t> </a:t>
            </a:r>
            <a:endParaRPr lang="cs-CZ" sz="4000" b="1" dirty="0" smtClean="0"/>
          </a:p>
          <a:p>
            <a:pPr>
              <a:lnSpc>
                <a:spcPct val="150000"/>
              </a:lnSpc>
            </a:pPr>
            <a:r>
              <a:rPr lang="cs-CZ" sz="4000" b="1" dirty="0"/>
              <a:t>ESET: Smart </a:t>
            </a:r>
            <a:r>
              <a:rPr lang="cs-CZ" sz="4000" b="1" dirty="0" err="1"/>
              <a:t>Security</a:t>
            </a:r>
            <a:r>
              <a:rPr lang="cs-CZ" sz="4000" b="1" dirty="0"/>
              <a:t> 6.0</a:t>
            </a:r>
          </a:p>
          <a:p>
            <a:pPr>
              <a:lnSpc>
                <a:spcPct val="150000"/>
              </a:lnSpc>
            </a:pPr>
            <a:r>
              <a:rPr lang="cs-CZ" sz="4000" b="1" dirty="0"/>
              <a:t>Microsoft </a:t>
            </a:r>
            <a:r>
              <a:rPr lang="cs-CZ" sz="4000" b="1" dirty="0" err="1"/>
              <a:t>Security</a:t>
            </a:r>
            <a:r>
              <a:rPr lang="cs-CZ" sz="4000" b="1" dirty="0"/>
              <a:t> Essentials</a:t>
            </a:r>
          </a:p>
          <a:p>
            <a:pPr>
              <a:lnSpc>
                <a:spcPct val="150000"/>
              </a:lnSpc>
            </a:pPr>
            <a:r>
              <a:rPr lang="cs-CZ" sz="4000" b="1" dirty="0" err="1"/>
              <a:t>McAfee</a:t>
            </a:r>
            <a:r>
              <a:rPr lang="cs-CZ" sz="4000" b="1" dirty="0"/>
              <a:t> Internet </a:t>
            </a:r>
            <a:r>
              <a:rPr lang="cs-CZ" sz="4000" b="1" dirty="0" err="1" smtClean="0"/>
              <a:t>Security</a:t>
            </a:r>
            <a:endParaRPr lang="cs-CZ" sz="4000" b="1" dirty="0"/>
          </a:p>
          <a:p>
            <a:pPr>
              <a:lnSpc>
                <a:spcPct val="150000"/>
              </a:lnSpc>
            </a:pPr>
            <a:r>
              <a:rPr lang="cs-CZ" sz="4000" b="1" dirty="0" err="1"/>
              <a:t>Norton</a:t>
            </a:r>
            <a:r>
              <a:rPr lang="cs-CZ" sz="4000" b="1" dirty="0"/>
              <a:t> Internet </a:t>
            </a:r>
            <a:r>
              <a:rPr lang="cs-CZ" sz="4000" b="1" dirty="0" err="1" smtClean="0"/>
              <a:t>Security</a:t>
            </a:r>
            <a:endParaRPr lang="cs-CZ" sz="4000" b="1" dirty="0" smtClean="0"/>
          </a:p>
          <a:p>
            <a:pPr>
              <a:lnSpc>
                <a:spcPct val="150000"/>
              </a:lnSpc>
            </a:pPr>
            <a:r>
              <a:rPr lang="cs-CZ" sz="4000" b="1" dirty="0" err="1" smtClean="0"/>
              <a:t>Avast</a:t>
            </a:r>
            <a:r>
              <a:rPr lang="cs-CZ" sz="4000" b="1" dirty="0" smtClean="0"/>
              <a:t>!</a:t>
            </a:r>
            <a:endParaRPr lang="cs-CZ" sz="4000" b="1" dirty="0"/>
          </a:p>
          <a:p>
            <a:pPr>
              <a:lnSpc>
                <a:spcPct val="150000"/>
              </a:lnSpc>
            </a:pPr>
            <a:r>
              <a:rPr lang="cs-CZ" sz="4000" b="1" dirty="0" err="1" smtClean="0"/>
              <a:t>Avira</a:t>
            </a:r>
            <a:r>
              <a:rPr lang="cs-CZ" sz="4000" b="1" dirty="0"/>
              <a:t>: Internet </a:t>
            </a:r>
            <a:r>
              <a:rPr lang="cs-CZ" sz="4000" b="1" dirty="0" err="1"/>
              <a:t>Security</a:t>
            </a:r>
            <a:endParaRPr lang="cs-CZ" sz="4000" b="1" dirty="0"/>
          </a:p>
          <a:p>
            <a:pPr>
              <a:lnSpc>
                <a:spcPct val="150000"/>
              </a:lnSpc>
            </a:pPr>
            <a:r>
              <a:rPr lang="cs-CZ" sz="4000" b="1" dirty="0" smtClean="0"/>
              <a:t>F</a:t>
            </a:r>
            <a:r>
              <a:rPr lang="cs-CZ" sz="4000" b="1" dirty="0"/>
              <a:t>-</a:t>
            </a:r>
            <a:r>
              <a:rPr lang="cs-CZ" sz="4000" b="1" dirty="0" err="1"/>
              <a:t>Secure</a:t>
            </a:r>
            <a:r>
              <a:rPr lang="cs-CZ" sz="4000" b="1" dirty="0"/>
              <a:t>: Internet </a:t>
            </a:r>
            <a:r>
              <a:rPr lang="cs-CZ" sz="4000" b="1" dirty="0" err="1"/>
              <a:t>Security</a:t>
            </a:r>
            <a:r>
              <a:rPr lang="cs-CZ" sz="4000" b="1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4000" b="1" dirty="0"/>
              <a:t>Kaspersky: Internet Security</a:t>
            </a:r>
            <a:endParaRPr lang="cs-CZ" sz="4000" b="1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43773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Vyhledejte</a:t>
            </a:r>
            <a:r>
              <a:rPr lang="en-US" sz="5400" dirty="0" smtClean="0"/>
              <a:t>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Hacker</a:t>
            </a:r>
          </a:p>
          <a:p>
            <a:r>
              <a:rPr lang="en-US" sz="4000" dirty="0" err="1" smtClean="0"/>
              <a:t>Webovou</a:t>
            </a:r>
            <a:r>
              <a:rPr lang="en-US" sz="4000" dirty="0" smtClean="0"/>
              <a:t> </a:t>
            </a:r>
            <a:r>
              <a:rPr lang="en-US" sz="4000" dirty="0" err="1" smtClean="0"/>
              <a:t>stránku</a:t>
            </a:r>
            <a:r>
              <a:rPr lang="en-US" sz="4000" dirty="0" smtClean="0"/>
              <a:t> </a:t>
            </a:r>
            <a:r>
              <a:rPr lang="en-US" sz="4000" dirty="0" err="1" smtClean="0"/>
              <a:t>viry.cz</a:t>
            </a:r>
            <a:endParaRPr lang="en-US" sz="4000" dirty="0" smtClean="0"/>
          </a:p>
          <a:p>
            <a:r>
              <a:rPr lang="en-US" sz="4000" dirty="0" err="1" smtClean="0"/>
              <a:t>Zive.cz</a:t>
            </a:r>
            <a:endParaRPr lang="en-US" sz="4000" dirty="0" smtClean="0"/>
          </a:p>
          <a:p>
            <a:r>
              <a:rPr lang="en-US" sz="4000" dirty="0" err="1" smtClean="0"/>
              <a:t>Lupa.cz</a:t>
            </a:r>
            <a:endParaRPr lang="en-US" sz="4000" dirty="0" smtClean="0"/>
          </a:p>
          <a:p>
            <a:r>
              <a:rPr lang="en-US" sz="4000" dirty="0" err="1" smtClean="0"/>
              <a:t>Root.cz</a:t>
            </a:r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85539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Bezpečný</a:t>
            </a:r>
            <a:r>
              <a:rPr lang="en-US" dirty="0" smtClean="0"/>
              <a:t> </a:t>
            </a:r>
            <a:r>
              <a:rPr lang="en-US" sz="5400" dirty="0" err="1" smtClean="0"/>
              <a:t>počítač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Neobsahuje</a:t>
            </a:r>
            <a:r>
              <a:rPr lang="en-US" sz="4000" dirty="0" smtClean="0"/>
              <a:t> </a:t>
            </a:r>
            <a:r>
              <a:rPr lang="en-US" sz="4000" dirty="0" err="1" smtClean="0"/>
              <a:t>žádný</a:t>
            </a:r>
            <a:r>
              <a:rPr lang="en-US" sz="4000" dirty="0" smtClean="0"/>
              <a:t> </a:t>
            </a:r>
            <a:r>
              <a:rPr lang="en-US" sz="4000" dirty="0" err="1" smtClean="0"/>
              <a:t>nežádoucí</a:t>
            </a:r>
            <a:r>
              <a:rPr lang="en-US" sz="4000" dirty="0" smtClean="0"/>
              <a:t> software</a:t>
            </a:r>
          </a:p>
          <a:p>
            <a:r>
              <a:rPr lang="en-US" sz="4000" dirty="0" err="1" smtClean="0"/>
              <a:t>Není</a:t>
            </a:r>
            <a:r>
              <a:rPr lang="en-US" sz="4000" dirty="0" smtClean="0"/>
              <a:t> </a:t>
            </a:r>
            <a:r>
              <a:rPr lang="en-US" sz="4000" dirty="0" err="1" smtClean="0"/>
              <a:t>napadnutelný</a:t>
            </a:r>
            <a:r>
              <a:rPr lang="en-US" sz="4000" dirty="0" smtClean="0"/>
              <a:t> z </a:t>
            </a:r>
            <a:r>
              <a:rPr lang="en-US" sz="4000" dirty="0" err="1" smtClean="0"/>
              <a:t>Internetu</a:t>
            </a:r>
            <a:endParaRPr lang="en-US" sz="4000" dirty="0" smtClean="0"/>
          </a:p>
          <a:p>
            <a:r>
              <a:rPr lang="en-US" sz="4000" dirty="0" err="1" smtClean="0"/>
              <a:t>Část</a:t>
            </a:r>
            <a:r>
              <a:rPr lang="en-US" sz="4000" dirty="0" smtClean="0"/>
              <a:t> </a:t>
            </a:r>
            <a:r>
              <a:rPr lang="en-US" sz="4000" dirty="0" err="1" smtClean="0"/>
              <a:t>bezpečnosti</a:t>
            </a:r>
            <a:r>
              <a:rPr lang="en-US" sz="4000" dirty="0" smtClean="0"/>
              <a:t> </a:t>
            </a:r>
            <a:r>
              <a:rPr lang="en-US" sz="4000" dirty="0" err="1" smtClean="0"/>
              <a:t>zajišťují</a:t>
            </a:r>
            <a:r>
              <a:rPr lang="en-US" sz="4000" dirty="0" smtClean="0"/>
              <a:t> </a:t>
            </a:r>
            <a:r>
              <a:rPr lang="en-US" sz="4000" dirty="0" err="1" smtClean="0"/>
              <a:t>technická</a:t>
            </a:r>
            <a:r>
              <a:rPr lang="en-US" sz="4000" dirty="0" smtClean="0"/>
              <a:t> </a:t>
            </a:r>
            <a:r>
              <a:rPr lang="en-US" sz="4000" dirty="0" err="1" smtClean="0"/>
              <a:t>opatření</a:t>
            </a:r>
            <a:endParaRPr lang="en-US" sz="4000" dirty="0" smtClean="0"/>
          </a:p>
          <a:p>
            <a:r>
              <a:rPr lang="en-US" sz="4000" dirty="0" err="1" smtClean="0"/>
              <a:t>Důležité</a:t>
            </a:r>
            <a:r>
              <a:rPr lang="en-US" sz="4000" dirty="0" smtClean="0"/>
              <a:t> </a:t>
            </a:r>
            <a:r>
              <a:rPr lang="en-US" sz="4000" dirty="0" err="1" smtClean="0"/>
              <a:t>jsou</a:t>
            </a:r>
            <a:r>
              <a:rPr lang="en-US" sz="4000" dirty="0" smtClean="0"/>
              <a:t> </a:t>
            </a:r>
            <a:r>
              <a:rPr lang="en-US" sz="4000" dirty="0" err="1" smtClean="0"/>
              <a:t>i</a:t>
            </a:r>
            <a:r>
              <a:rPr lang="en-US" sz="4000" dirty="0" smtClean="0"/>
              <a:t> </a:t>
            </a:r>
            <a:r>
              <a:rPr lang="en-US" sz="4000" dirty="0" err="1" smtClean="0"/>
              <a:t>znalosti</a:t>
            </a:r>
            <a:r>
              <a:rPr lang="en-US" sz="4000" dirty="0" smtClean="0"/>
              <a:t> a </a:t>
            </a:r>
            <a:r>
              <a:rPr lang="en-US" sz="4000" dirty="0" err="1" smtClean="0"/>
              <a:t>opatrnost</a:t>
            </a:r>
            <a:r>
              <a:rPr lang="en-US" sz="4000" dirty="0" smtClean="0"/>
              <a:t> </a:t>
            </a:r>
            <a:r>
              <a:rPr lang="en-US" sz="4000" dirty="0" err="1" smtClean="0"/>
              <a:t>uživatele</a:t>
            </a:r>
            <a:r>
              <a:rPr lang="en-US" sz="4000" dirty="0" smtClean="0"/>
              <a:t>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55328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Hacker</a:t>
            </a:r>
            <a:r>
              <a:rPr lang="en-US" sz="4000" dirty="0" smtClean="0"/>
              <a:t> – </a:t>
            </a:r>
            <a:r>
              <a:rPr lang="en-US" sz="4000" dirty="0" err="1" smtClean="0"/>
              <a:t>původně</a:t>
            </a:r>
            <a:r>
              <a:rPr lang="en-US" sz="4000" dirty="0" smtClean="0"/>
              <a:t> </a:t>
            </a:r>
            <a:r>
              <a:rPr lang="en-US" sz="4000" dirty="0" err="1" smtClean="0"/>
              <a:t>označení</a:t>
            </a:r>
            <a:r>
              <a:rPr lang="en-US" sz="4000" dirty="0" smtClean="0"/>
              <a:t> pro </a:t>
            </a:r>
            <a:r>
              <a:rPr lang="en-US" sz="4000" dirty="0" err="1" smtClean="0"/>
              <a:t>počítačového</a:t>
            </a:r>
            <a:r>
              <a:rPr lang="en-US" sz="4000" dirty="0" smtClean="0"/>
              <a:t> </a:t>
            </a:r>
            <a:r>
              <a:rPr lang="en-US" sz="4000" dirty="0" err="1" smtClean="0"/>
              <a:t>odborníka</a:t>
            </a:r>
            <a:r>
              <a:rPr lang="en-US" sz="4000" dirty="0" smtClean="0"/>
              <a:t>, </a:t>
            </a:r>
            <a:r>
              <a:rPr lang="en-US" sz="4000" dirty="0" err="1" smtClean="0"/>
              <a:t>dnes</a:t>
            </a:r>
            <a:r>
              <a:rPr lang="en-US" sz="4000" dirty="0" smtClean="0"/>
              <a:t> – </a:t>
            </a:r>
            <a:r>
              <a:rPr lang="en-US" sz="4000" dirty="0" err="1" smtClean="0"/>
              <a:t>člověk</a:t>
            </a:r>
            <a:r>
              <a:rPr lang="en-US" sz="4000" dirty="0" smtClean="0"/>
              <a:t>, </a:t>
            </a:r>
            <a:r>
              <a:rPr lang="en-US" sz="4000" dirty="0" err="1" smtClean="0"/>
              <a:t>který</a:t>
            </a:r>
            <a:r>
              <a:rPr lang="en-US" sz="4000" dirty="0" smtClean="0"/>
              <a:t> se </a:t>
            </a:r>
            <a:r>
              <a:rPr lang="en-US" sz="4000" dirty="0" err="1" smtClean="0"/>
              <a:t>snaží</a:t>
            </a:r>
            <a:r>
              <a:rPr lang="en-US" sz="4000" dirty="0" smtClean="0"/>
              <a:t> “</a:t>
            </a:r>
            <a:r>
              <a:rPr lang="en-US" sz="4000" dirty="0" err="1" smtClean="0"/>
              <a:t>nabourat</a:t>
            </a:r>
            <a:r>
              <a:rPr lang="en-US" sz="4000" dirty="0" smtClean="0"/>
              <a:t>” do </a:t>
            </a:r>
            <a:r>
              <a:rPr lang="en-US" sz="4000" dirty="0" err="1" smtClean="0"/>
              <a:t>cizích</a:t>
            </a:r>
            <a:r>
              <a:rPr lang="en-US" sz="4000" dirty="0" smtClean="0"/>
              <a:t> </a:t>
            </a:r>
            <a:r>
              <a:rPr lang="en-US" sz="4000" dirty="0" err="1" smtClean="0"/>
              <a:t>systémů</a:t>
            </a:r>
            <a:endParaRPr lang="en-US" sz="4000" dirty="0" smtClean="0"/>
          </a:p>
          <a:p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89982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Srovnání</a:t>
            </a:r>
            <a:r>
              <a:rPr lang="en-US" sz="5400" dirty="0" smtClean="0"/>
              <a:t> </a:t>
            </a:r>
            <a:r>
              <a:rPr lang="en-US" sz="5400" dirty="0" err="1" smtClean="0"/>
              <a:t>antivirů</a:t>
            </a:r>
            <a:r>
              <a:rPr lang="en-US" sz="5400" dirty="0" smtClean="0"/>
              <a:t>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hlinkClick r:id="rId2"/>
              </a:rPr>
              <a:t>http://www.antivirovecentrum.cz/antiviry/</a:t>
            </a:r>
            <a:r>
              <a:rPr lang="en-US" sz="4000" dirty="0" smtClean="0">
                <a:hlinkClick r:id="rId2"/>
              </a:rPr>
              <a:t>srovnani.aspx</a:t>
            </a:r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64391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Bezpečnost</a:t>
            </a:r>
            <a:r>
              <a:rPr lang="en-US" sz="5400" dirty="0" smtClean="0"/>
              <a:t> - </a:t>
            </a:r>
            <a:r>
              <a:rPr lang="en-US" sz="5400" dirty="0" err="1" smtClean="0"/>
              <a:t>heslo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Bezpečné</a:t>
            </a:r>
            <a:r>
              <a:rPr lang="en-US" sz="4000" dirty="0" smtClean="0"/>
              <a:t> </a:t>
            </a:r>
            <a:r>
              <a:rPr lang="en-US" sz="4000" dirty="0" err="1" smtClean="0"/>
              <a:t>heslo</a:t>
            </a:r>
            <a:r>
              <a:rPr lang="en-US" sz="4000" dirty="0" smtClean="0"/>
              <a:t> – </a:t>
            </a:r>
            <a:r>
              <a:rPr lang="en-US" sz="4000" dirty="0" err="1" smtClean="0"/>
              <a:t>tzv</a:t>
            </a:r>
            <a:r>
              <a:rPr lang="en-US" sz="4000" dirty="0" smtClean="0"/>
              <a:t>. </a:t>
            </a:r>
            <a:r>
              <a:rPr lang="en-US" sz="4000" dirty="0" err="1" smtClean="0"/>
              <a:t>silné</a:t>
            </a:r>
            <a:r>
              <a:rPr lang="en-US" sz="4000" dirty="0" smtClean="0"/>
              <a:t> </a:t>
            </a:r>
            <a:r>
              <a:rPr lang="en-US" sz="4000" dirty="0" err="1" smtClean="0"/>
              <a:t>heslo</a:t>
            </a:r>
            <a:endParaRPr lang="en-US" sz="4000" dirty="0" smtClean="0"/>
          </a:p>
          <a:p>
            <a:pPr lvl="1"/>
            <a:r>
              <a:rPr lang="en-US" sz="3800" dirty="0" smtClean="0"/>
              <a:t>Min. 8 </a:t>
            </a:r>
            <a:r>
              <a:rPr lang="en-US" sz="3800" dirty="0" err="1" smtClean="0"/>
              <a:t>znaků</a:t>
            </a:r>
            <a:endParaRPr lang="en-US" sz="3800" dirty="0" smtClean="0"/>
          </a:p>
          <a:p>
            <a:pPr lvl="1"/>
            <a:r>
              <a:rPr lang="en-US" sz="3800" dirty="0" err="1" smtClean="0"/>
              <a:t>Nedává</a:t>
            </a:r>
            <a:r>
              <a:rPr lang="en-US" sz="3800" dirty="0" smtClean="0"/>
              <a:t> </a:t>
            </a:r>
            <a:r>
              <a:rPr lang="en-US" sz="3800" dirty="0" err="1" smtClean="0"/>
              <a:t>smysl</a:t>
            </a:r>
            <a:endParaRPr lang="en-US" sz="3800" dirty="0" smtClean="0"/>
          </a:p>
          <a:p>
            <a:pPr lvl="1"/>
            <a:r>
              <a:rPr lang="en-US" sz="3800" dirty="0" err="1" smtClean="0"/>
              <a:t>Obsahuje</a:t>
            </a:r>
            <a:r>
              <a:rPr lang="en-US" sz="3800" dirty="0" smtClean="0"/>
              <a:t> co </a:t>
            </a:r>
            <a:r>
              <a:rPr lang="en-US" sz="3800" dirty="0" err="1" smtClean="0"/>
              <a:t>nejvíce</a:t>
            </a:r>
            <a:r>
              <a:rPr lang="en-US" sz="3800" dirty="0" smtClean="0"/>
              <a:t> </a:t>
            </a:r>
            <a:r>
              <a:rPr lang="en-US" sz="3800" dirty="0" err="1" smtClean="0"/>
              <a:t>různých</a:t>
            </a:r>
            <a:r>
              <a:rPr lang="en-US" sz="3800" dirty="0" smtClean="0"/>
              <a:t> </a:t>
            </a:r>
            <a:r>
              <a:rPr lang="en-US" sz="3800" dirty="0" err="1" smtClean="0"/>
              <a:t>znaků</a:t>
            </a:r>
            <a:endParaRPr lang="en-US" sz="3800" dirty="0" smtClean="0"/>
          </a:p>
          <a:p>
            <a:pPr lvl="1"/>
            <a:r>
              <a:rPr lang="en-US" sz="3800" dirty="0" err="1" smtClean="0"/>
              <a:t>Dá</a:t>
            </a:r>
            <a:r>
              <a:rPr lang="en-US" sz="3800" dirty="0" smtClean="0"/>
              <a:t> se </a:t>
            </a:r>
            <a:r>
              <a:rPr lang="en-US" sz="3800" dirty="0" err="1" smtClean="0"/>
              <a:t>dobře</a:t>
            </a:r>
            <a:r>
              <a:rPr lang="en-US" sz="3800" dirty="0" smtClean="0"/>
              <a:t> </a:t>
            </a:r>
            <a:r>
              <a:rPr lang="en-US" sz="3800" dirty="0" err="1" smtClean="0"/>
              <a:t>zapamatovat</a:t>
            </a:r>
            <a:endParaRPr lang="en-US" sz="3800" dirty="0" smtClean="0"/>
          </a:p>
          <a:p>
            <a:pPr lvl="1"/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411584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/>
              <a:t>H</a:t>
            </a:r>
            <a:r>
              <a:rPr lang="en-US" sz="5400" dirty="0" err="1" smtClean="0"/>
              <a:t>eslo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sz="3800" dirty="0" err="1" smtClean="0"/>
              <a:t>Může</a:t>
            </a:r>
            <a:r>
              <a:rPr lang="en-US" sz="3800" dirty="0" smtClean="0"/>
              <a:t> </a:t>
            </a:r>
            <a:r>
              <a:rPr lang="en-US" sz="3800" dirty="0" err="1" smtClean="0"/>
              <a:t>být</a:t>
            </a:r>
            <a:r>
              <a:rPr lang="en-US" sz="3800" dirty="0" smtClean="0"/>
              <a:t> </a:t>
            </a:r>
            <a:r>
              <a:rPr lang="en-US" sz="3800" dirty="0" err="1" smtClean="0"/>
              <a:t>odcizeno</a:t>
            </a:r>
            <a:r>
              <a:rPr lang="en-US" sz="3800" dirty="0" smtClean="0"/>
              <a:t>:</a:t>
            </a:r>
          </a:p>
          <a:p>
            <a:pPr lvl="1"/>
            <a:r>
              <a:rPr lang="en-US" sz="3800" dirty="0" err="1" smtClean="0"/>
              <a:t>Sociotechnickými</a:t>
            </a:r>
            <a:r>
              <a:rPr lang="en-US" sz="3800" dirty="0" smtClean="0"/>
              <a:t> </a:t>
            </a:r>
            <a:r>
              <a:rPr lang="en-US" sz="3800" dirty="0" err="1" smtClean="0"/>
              <a:t>prostředky</a:t>
            </a:r>
            <a:r>
              <a:rPr lang="en-US" sz="3800" dirty="0" smtClean="0"/>
              <a:t> (</a:t>
            </a:r>
            <a:r>
              <a:rPr lang="en-US" sz="3800" dirty="0" err="1" smtClean="0"/>
              <a:t>podvodem</a:t>
            </a:r>
            <a:r>
              <a:rPr lang="en-US" sz="3800" dirty="0" smtClean="0"/>
              <a:t>) – </a:t>
            </a:r>
            <a:r>
              <a:rPr lang="en-US" sz="3800" dirty="0" err="1" smtClean="0"/>
              <a:t>nejčastější</a:t>
            </a:r>
            <a:r>
              <a:rPr lang="en-US" sz="3800" dirty="0" smtClean="0"/>
              <a:t>!</a:t>
            </a:r>
          </a:p>
          <a:p>
            <a:pPr lvl="1"/>
            <a:r>
              <a:rPr lang="en-US" sz="3800" dirty="0" err="1" smtClean="0"/>
              <a:t>Neoptarností</a:t>
            </a:r>
            <a:r>
              <a:rPr lang="en-US" sz="3800" dirty="0" smtClean="0"/>
              <a:t> </a:t>
            </a:r>
            <a:r>
              <a:rPr lang="en-US" sz="3800" dirty="0" err="1" smtClean="0"/>
              <a:t>uživatele</a:t>
            </a:r>
            <a:endParaRPr lang="en-US" sz="3800" dirty="0" smtClean="0"/>
          </a:p>
          <a:p>
            <a:pPr lvl="1"/>
            <a:r>
              <a:rPr lang="en-US" sz="3800" dirty="0" err="1" smtClean="0"/>
              <a:t>Pomoví</a:t>
            </a:r>
            <a:r>
              <a:rPr lang="en-US" sz="3800" dirty="0" smtClean="0"/>
              <a:t> </a:t>
            </a:r>
            <a:r>
              <a:rPr lang="en-US" sz="3800" dirty="0" err="1" smtClean="0"/>
              <a:t>keyloggeru</a:t>
            </a:r>
            <a:r>
              <a:rPr lang="en-US" sz="3800" dirty="0" smtClean="0"/>
              <a:t> – malware </a:t>
            </a:r>
            <a:r>
              <a:rPr lang="en-US" sz="3800" dirty="0" err="1" smtClean="0"/>
              <a:t>zjišťující</a:t>
            </a:r>
            <a:r>
              <a:rPr lang="en-US" sz="3800" dirty="0" smtClean="0"/>
              <a:t> </a:t>
            </a:r>
            <a:r>
              <a:rPr lang="en-US" sz="3800" dirty="0" err="1" smtClean="0"/>
              <a:t>zápisy</a:t>
            </a:r>
            <a:r>
              <a:rPr lang="en-US" sz="3800" dirty="0" smtClean="0"/>
              <a:t> </a:t>
            </a:r>
            <a:r>
              <a:rPr lang="en-US" sz="3800" dirty="0" err="1" smtClean="0"/>
              <a:t>na</a:t>
            </a:r>
            <a:r>
              <a:rPr lang="en-US" sz="3800" dirty="0" smtClean="0"/>
              <a:t> </a:t>
            </a:r>
            <a:r>
              <a:rPr lang="en-US" sz="3800" dirty="0" err="1" smtClean="0"/>
              <a:t>počítači</a:t>
            </a:r>
            <a:r>
              <a:rPr lang="en-US" sz="3800" dirty="0" smtClean="0"/>
              <a:t> do </a:t>
            </a:r>
            <a:r>
              <a:rPr lang="en-US" sz="3800" dirty="0" err="1" smtClean="0"/>
              <a:t>políček</a:t>
            </a:r>
            <a:r>
              <a:rPr lang="en-US" sz="3800" dirty="0" smtClean="0"/>
              <a:t> </a:t>
            </a:r>
            <a:r>
              <a:rPr lang="en-US" sz="3800" dirty="0" err="1" smtClean="0"/>
              <a:t>heslo</a:t>
            </a:r>
            <a:r>
              <a:rPr lang="en-US" sz="3800" dirty="0" smtClean="0"/>
              <a:t> a </a:t>
            </a:r>
            <a:r>
              <a:rPr lang="en-US" sz="3800" dirty="0" err="1" smtClean="0"/>
              <a:t>odesílá</a:t>
            </a:r>
            <a:r>
              <a:rPr lang="en-US" sz="3800" dirty="0" smtClean="0"/>
              <a:t> je </a:t>
            </a:r>
            <a:r>
              <a:rPr lang="en-US" sz="3800" dirty="0" err="1" smtClean="0"/>
              <a:t>útočníkovi</a:t>
            </a:r>
            <a:endParaRPr lang="en-US" sz="3800" dirty="0" smtClean="0"/>
          </a:p>
          <a:p>
            <a:pPr lvl="1"/>
            <a:r>
              <a:rPr lang="en-US" sz="3800" dirty="0" err="1" smtClean="0"/>
              <a:t>Stejná</a:t>
            </a:r>
            <a:r>
              <a:rPr lang="en-US" sz="3800" dirty="0" smtClean="0"/>
              <a:t> </a:t>
            </a:r>
            <a:r>
              <a:rPr lang="en-US" sz="3800" smtClean="0"/>
              <a:t>hesla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3967556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</a:t>
            </a:r>
            <a:r>
              <a:rPr lang="en-US" dirty="0" err="1" smtClean="0"/>
              <a:t>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ROUBAL</a:t>
            </a:r>
            <a:r>
              <a:rPr lang="en-US" dirty="0"/>
              <a:t>, P. </a:t>
            </a:r>
            <a:r>
              <a:rPr lang="en-US" b="1" i="1" dirty="0" err="1"/>
              <a:t>Informatika</a:t>
            </a:r>
            <a:r>
              <a:rPr lang="en-US" b="1" i="1" dirty="0"/>
              <a:t> a </a:t>
            </a:r>
            <a:r>
              <a:rPr lang="en-US" b="1" i="1" dirty="0" err="1"/>
              <a:t>výpočetní</a:t>
            </a:r>
            <a:r>
              <a:rPr lang="en-US" b="1" i="1" dirty="0"/>
              <a:t> </a:t>
            </a:r>
            <a:r>
              <a:rPr lang="en-US" b="1" i="1" dirty="0" err="1"/>
              <a:t>technika</a:t>
            </a:r>
            <a:r>
              <a:rPr lang="en-US" b="1" i="1" dirty="0"/>
              <a:t> pro </a:t>
            </a:r>
            <a:r>
              <a:rPr lang="en-US" b="1" i="1" dirty="0" err="1"/>
              <a:t>střední</a:t>
            </a:r>
            <a:r>
              <a:rPr lang="en-US" b="1" i="1" dirty="0"/>
              <a:t> </a:t>
            </a:r>
            <a:r>
              <a:rPr lang="en-US" b="1" i="1" dirty="0" err="1"/>
              <a:t>školy</a:t>
            </a:r>
            <a:r>
              <a:rPr lang="en-US" b="1" i="1" dirty="0"/>
              <a:t>: </a:t>
            </a:r>
            <a:r>
              <a:rPr lang="en-US" b="1" i="1" dirty="0" err="1"/>
              <a:t>Teoretická</a:t>
            </a:r>
            <a:r>
              <a:rPr lang="en-US" b="1" i="1" dirty="0"/>
              <a:t> </a:t>
            </a:r>
            <a:r>
              <a:rPr lang="en-US" b="1" i="1" dirty="0" err="1"/>
              <a:t>učebnice</a:t>
            </a:r>
            <a:r>
              <a:rPr lang="en-US" dirty="0"/>
              <a:t>. Brno: Computer Press 2012. ISBN 978-80-251-3228-9</a:t>
            </a:r>
          </a:p>
          <a:p>
            <a:endParaRPr lang="en-US" dirty="0" smtClean="0"/>
          </a:p>
          <a:p>
            <a:r>
              <a:rPr lang="en-US" dirty="0">
                <a:hlinkClick r:id="rId2"/>
              </a:rPr>
              <a:t>http://www.antivirovecentrum.cz/</a:t>
            </a:r>
            <a:r>
              <a:rPr lang="en-US" dirty="0" smtClean="0">
                <a:hlinkClick r:id="rId2"/>
              </a:rPr>
              <a:t>antiviry.aspx</a:t>
            </a:r>
            <a:r>
              <a:rPr lang="en-US" dirty="0" smtClean="0"/>
              <a:t> </a:t>
            </a:r>
            <a:r>
              <a:rPr lang="en-US" dirty="0"/>
              <a:t>[14.10.2014</a:t>
            </a:r>
            <a:r>
              <a:rPr lang="en-US" dirty="0" smtClean="0"/>
              <a:t>]</a:t>
            </a:r>
          </a:p>
          <a:p>
            <a:endParaRPr lang="en-US" dirty="0" smtClean="0"/>
          </a:p>
          <a:p>
            <a:r>
              <a:rPr lang="en-US" dirty="0">
                <a:hlinkClick r:id="rId3"/>
              </a:rPr>
              <a:t>http://upload.wikimedia.org/wikipedia/commons/5/5b/</a:t>
            </a:r>
            <a:r>
              <a:rPr lang="en-US" dirty="0" smtClean="0">
                <a:hlinkClick r:id="rId3"/>
              </a:rPr>
              <a:t>Firewall.png</a:t>
            </a:r>
            <a:r>
              <a:rPr lang="en-US" dirty="0" smtClean="0"/>
              <a:t> [14.10.2014]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978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Aktualizace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operačního</a:t>
            </a:r>
            <a:r>
              <a:rPr lang="en-US" sz="4000" dirty="0"/>
              <a:t> </a:t>
            </a:r>
            <a:r>
              <a:rPr lang="en-US" sz="4000" dirty="0" err="1"/>
              <a:t>systému</a:t>
            </a:r>
            <a:r>
              <a:rPr lang="en-US" sz="4000" dirty="0"/>
              <a:t> a </a:t>
            </a:r>
            <a:r>
              <a:rPr lang="en-US" sz="4000" dirty="0" err="1"/>
              <a:t>aplikačních</a:t>
            </a:r>
            <a:r>
              <a:rPr lang="en-US" sz="4000" dirty="0"/>
              <a:t> </a:t>
            </a:r>
            <a:r>
              <a:rPr lang="en-US" sz="4000" dirty="0" err="1"/>
              <a:t>programů</a:t>
            </a:r>
            <a:r>
              <a:rPr lang="en-US" sz="4000" dirty="0"/>
              <a:t> </a:t>
            </a:r>
            <a:endParaRPr lang="en-US" sz="4000" dirty="0" smtClean="0"/>
          </a:p>
          <a:p>
            <a:r>
              <a:rPr lang="en-US" sz="4000" dirty="0" err="1" smtClean="0"/>
              <a:t>Záplaty</a:t>
            </a:r>
            <a:r>
              <a:rPr lang="en-US" sz="4000" dirty="0" smtClean="0"/>
              <a:t> – </a:t>
            </a:r>
            <a:r>
              <a:rPr lang="en-US" sz="4000" dirty="0" err="1" smtClean="0"/>
              <a:t>tzv</a:t>
            </a:r>
            <a:r>
              <a:rPr lang="en-US" sz="4000" dirty="0" smtClean="0"/>
              <a:t>. patch</a:t>
            </a:r>
          </a:p>
          <a:p>
            <a:r>
              <a:rPr lang="en-US" sz="4000" dirty="0" err="1" smtClean="0"/>
              <a:t>Automatické</a:t>
            </a:r>
            <a:r>
              <a:rPr lang="en-US" sz="4000" dirty="0" smtClean="0"/>
              <a:t> </a:t>
            </a:r>
            <a:r>
              <a:rPr lang="en-US" sz="4000" dirty="0" err="1" smtClean="0"/>
              <a:t>aktualizace</a:t>
            </a:r>
            <a:r>
              <a:rPr lang="en-US" sz="4000" dirty="0" smtClean="0"/>
              <a:t> OS – v </a:t>
            </a:r>
            <a:r>
              <a:rPr lang="en-US" sz="4000" dirty="0" err="1" smtClean="0"/>
              <a:t>nastavení</a:t>
            </a:r>
            <a:r>
              <a:rPr lang="en-US" sz="4000" dirty="0" smtClean="0"/>
              <a:t> v </a:t>
            </a:r>
            <a:r>
              <a:rPr lang="en-US" sz="4000" dirty="0" err="1" smtClean="0"/>
              <a:t>ovládacích</a:t>
            </a:r>
            <a:r>
              <a:rPr lang="en-US" sz="4000" dirty="0" smtClean="0"/>
              <a:t> </a:t>
            </a:r>
            <a:r>
              <a:rPr lang="en-US" sz="4000" dirty="0" err="1" smtClean="0"/>
              <a:t>panelech</a:t>
            </a:r>
            <a:r>
              <a:rPr lang="en-US" sz="4000" dirty="0" smtClean="0"/>
              <a:t> MS Windows</a:t>
            </a:r>
          </a:p>
        </p:txBody>
      </p:sp>
    </p:spTree>
    <p:extLst>
      <p:ext uri="{BB962C8B-B14F-4D97-AF65-F5344CB8AC3E}">
        <p14:creationId xmlns:p14="http://schemas.microsoft.com/office/powerpoint/2010/main" val="3837488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7805429" cy="1143000"/>
          </a:xfrm>
        </p:spPr>
        <p:txBody>
          <a:bodyPr/>
          <a:lstStyle/>
          <a:p>
            <a:r>
              <a:rPr lang="en-US" sz="4800" dirty="0" err="1" smtClean="0"/>
              <a:t>Jak</a:t>
            </a:r>
            <a:r>
              <a:rPr lang="en-US" sz="4800" dirty="0" smtClean="0"/>
              <a:t> se </a:t>
            </a:r>
            <a:r>
              <a:rPr lang="en-US" sz="4800" dirty="0" err="1" smtClean="0"/>
              <a:t>bránit</a:t>
            </a:r>
            <a:r>
              <a:rPr lang="en-US" sz="4800" dirty="0" smtClean="0"/>
              <a:t> </a:t>
            </a:r>
            <a:r>
              <a:rPr lang="en-US" sz="4800" dirty="0" err="1" smtClean="0"/>
              <a:t>proti</a:t>
            </a:r>
            <a:r>
              <a:rPr lang="en-US" sz="4800" dirty="0" smtClean="0"/>
              <a:t> </a:t>
            </a:r>
            <a:r>
              <a:rPr lang="en-US" sz="4800" dirty="0" err="1" smtClean="0"/>
              <a:t>škůdcům</a:t>
            </a:r>
            <a:r>
              <a:rPr lang="en-US" sz="4800" dirty="0" smtClean="0"/>
              <a:t>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buClrTx/>
              <a:buFont typeface="+mj-lt"/>
              <a:buAutoNum type="arabicPeriod"/>
            </a:pPr>
            <a:r>
              <a:rPr lang="cs-CZ" sz="2800" dirty="0"/>
              <a:t>Legální a plně aktualizovaný operační systém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cs-CZ" sz="2800" dirty="0"/>
              <a:t>Spuštěný firewall </a:t>
            </a:r>
            <a:endParaRPr lang="cs-CZ" sz="2800" dirty="0" smtClean="0"/>
          </a:p>
          <a:p>
            <a:pPr marL="514350" indent="-514350">
              <a:buClrTx/>
              <a:buFont typeface="+mj-lt"/>
              <a:buAutoNum type="arabicPeriod"/>
            </a:pPr>
            <a:r>
              <a:rPr lang="cs-CZ" sz="2800" dirty="0" smtClean="0"/>
              <a:t>Aktualizovaný </a:t>
            </a:r>
            <a:r>
              <a:rPr lang="cs-CZ" sz="2800" dirty="0"/>
              <a:t>internetový prohlížeč a </a:t>
            </a:r>
            <a:r>
              <a:rPr lang="cs-CZ" sz="2800" dirty="0" smtClean="0"/>
              <a:t>emailový klient</a:t>
            </a:r>
            <a:endParaRPr lang="cs-CZ" sz="2800" dirty="0"/>
          </a:p>
          <a:p>
            <a:pPr marL="514350" indent="-514350">
              <a:buClrTx/>
              <a:buFont typeface="+mj-lt"/>
              <a:buAutoNum type="arabicPeriod"/>
            </a:pPr>
            <a:r>
              <a:rPr lang="cs-CZ" sz="2800" dirty="0"/>
              <a:t>Nainstalovaný a aktualizovaný komplexní bezpečností software</a:t>
            </a:r>
          </a:p>
          <a:p>
            <a:pPr marL="628650" indent="-514350">
              <a:buClrTx/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9641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Firewall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7620000" cy="5130057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smtClean="0"/>
              <a:t>“</a:t>
            </a:r>
            <a:r>
              <a:rPr lang="en-US" sz="4000" dirty="0" err="1" smtClean="0"/>
              <a:t>požární</a:t>
            </a:r>
            <a:r>
              <a:rPr lang="en-US" sz="4000" dirty="0" smtClean="0"/>
              <a:t> </a:t>
            </a:r>
            <a:r>
              <a:rPr lang="en-US" sz="4000" dirty="0" err="1" smtClean="0"/>
              <a:t>zeď</a:t>
            </a:r>
            <a:r>
              <a:rPr lang="en-US" sz="4000" dirty="0" smtClean="0"/>
              <a:t>”</a:t>
            </a:r>
          </a:p>
          <a:p>
            <a:r>
              <a:rPr lang="en-US" sz="4000" dirty="0" err="1" smtClean="0"/>
              <a:t>Zamezuje</a:t>
            </a:r>
            <a:r>
              <a:rPr lang="en-US" sz="4000" dirty="0" smtClean="0"/>
              <a:t> </a:t>
            </a:r>
            <a:r>
              <a:rPr lang="en-US" sz="4000" b="1" dirty="0" err="1" smtClean="0"/>
              <a:t>neautorizovanému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přístupu</a:t>
            </a:r>
            <a:r>
              <a:rPr lang="en-US" sz="4000" dirty="0" smtClean="0"/>
              <a:t> z/do PC </a:t>
            </a:r>
          </a:p>
          <a:p>
            <a:pPr marL="114300" indent="0">
              <a:buNone/>
            </a:pPr>
            <a:endParaRPr lang="en-US" sz="4000" b="1" dirty="0" smtClean="0"/>
          </a:p>
          <a:p>
            <a:pPr marL="114300" indent="0">
              <a:buNone/>
            </a:pPr>
            <a:r>
              <a:rPr lang="en-US" sz="4000" b="1" dirty="0" err="1" smtClean="0"/>
              <a:t>neautorizovaný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přístup</a:t>
            </a:r>
            <a:r>
              <a:rPr lang="en-US" sz="4000" b="1" dirty="0" smtClean="0"/>
              <a:t> = </a:t>
            </a:r>
            <a:r>
              <a:rPr lang="en-US" sz="4000" dirty="0" err="1"/>
              <a:t>bez</a:t>
            </a:r>
            <a:r>
              <a:rPr lang="en-US" sz="4000" dirty="0"/>
              <a:t> </a:t>
            </a:r>
            <a:r>
              <a:rPr lang="en-US" sz="4000" dirty="0" err="1"/>
              <a:t>vědomí</a:t>
            </a:r>
            <a:r>
              <a:rPr lang="en-US" sz="4000" dirty="0"/>
              <a:t> </a:t>
            </a:r>
            <a:r>
              <a:rPr lang="en-US" sz="4000" dirty="0" err="1" smtClean="0"/>
              <a:t>uživatele</a:t>
            </a:r>
            <a:endParaRPr lang="en-US" sz="4000" dirty="0" smtClean="0"/>
          </a:p>
          <a:p>
            <a:pPr marL="114300" indent="0">
              <a:buNone/>
            </a:pPr>
            <a:endParaRPr lang="en-US" sz="4000" dirty="0" smtClean="0"/>
          </a:p>
          <a:p>
            <a:r>
              <a:rPr lang="en-US" sz="4000" dirty="0" err="1"/>
              <a:t>Důležité</a:t>
            </a:r>
            <a:r>
              <a:rPr lang="en-US" sz="4000" dirty="0"/>
              <a:t> je </a:t>
            </a:r>
            <a:r>
              <a:rPr lang="en-US" sz="4000" dirty="0" err="1"/>
              <a:t>optimální</a:t>
            </a:r>
            <a:r>
              <a:rPr lang="en-US" sz="4000" dirty="0"/>
              <a:t> </a:t>
            </a:r>
            <a:r>
              <a:rPr lang="en-US" sz="4000" dirty="0" err="1"/>
              <a:t>nastavení</a:t>
            </a:r>
            <a:r>
              <a:rPr lang="en-US" sz="4000" dirty="0"/>
              <a:t>!!!</a:t>
            </a:r>
          </a:p>
          <a:p>
            <a:r>
              <a:rPr lang="en-US" sz="4000" dirty="0" err="1"/>
              <a:t>Zásadou</a:t>
            </a:r>
            <a:r>
              <a:rPr lang="en-US" sz="4000" dirty="0"/>
              <a:t> je </a:t>
            </a:r>
            <a:r>
              <a:rPr lang="en-US" sz="4000" dirty="0" err="1"/>
              <a:t>porozumět</a:t>
            </a:r>
            <a:r>
              <a:rPr lang="en-US" sz="4000" dirty="0"/>
              <a:t> </a:t>
            </a:r>
            <a:r>
              <a:rPr lang="en-US" sz="4000" dirty="0" err="1" smtClean="0"/>
              <a:t>upozorněním</a:t>
            </a:r>
            <a:r>
              <a:rPr lang="en-US" sz="4000" dirty="0" smtClean="0"/>
              <a:t>, </a:t>
            </a:r>
            <a:r>
              <a:rPr lang="en-US" sz="4000" dirty="0" err="1" smtClean="0"/>
              <a:t>která</a:t>
            </a:r>
            <a:r>
              <a:rPr lang="en-US" sz="4000" dirty="0" smtClean="0"/>
              <a:t> firewall </a:t>
            </a:r>
            <a:r>
              <a:rPr lang="en-US" sz="4000" dirty="0" err="1" smtClean="0"/>
              <a:t>hlásí</a:t>
            </a:r>
            <a:endParaRPr lang="en-US" sz="4000" dirty="0"/>
          </a:p>
          <a:p>
            <a:pPr marL="114300" indent="0">
              <a:buNone/>
            </a:pP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34055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Firewall</a:t>
            </a:r>
            <a:endParaRPr lang="en-US" sz="5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t="-7300" b="-7300"/>
          <a:stretch>
            <a:fillRect/>
          </a:stretch>
        </p:blipFill>
        <p:spPr/>
      </p:pic>
      <p:sp>
        <p:nvSpPr>
          <p:cNvPr id="7" name="TextBox 6"/>
          <p:cNvSpPr txBox="1"/>
          <p:nvPr/>
        </p:nvSpPr>
        <p:spPr>
          <a:xfrm>
            <a:off x="5670240" y="6400800"/>
            <a:ext cx="2091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Zdroj</a:t>
            </a:r>
            <a:r>
              <a:rPr lang="en-US" dirty="0" smtClean="0"/>
              <a:t>: </a:t>
            </a:r>
            <a:r>
              <a:rPr lang="en-US" dirty="0" err="1"/>
              <a:t>W</a:t>
            </a:r>
            <a:r>
              <a:rPr lang="en-US" dirty="0" err="1" smtClean="0"/>
              <a:t>ikipedia.org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12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Firewall (SW)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err="1" smtClean="0"/>
              <a:t>Osobní</a:t>
            </a:r>
            <a:r>
              <a:rPr lang="en-US" sz="4000" dirty="0" smtClean="0"/>
              <a:t> </a:t>
            </a:r>
            <a:endParaRPr lang="en-US" sz="4000" dirty="0"/>
          </a:p>
          <a:p>
            <a:pPr lvl="2"/>
            <a:r>
              <a:rPr lang="en-US" sz="3600" dirty="0" smtClean="0"/>
              <a:t>je </a:t>
            </a:r>
            <a:r>
              <a:rPr lang="en-US" sz="3600" dirty="0" err="1" smtClean="0"/>
              <a:t>dnes</a:t>
            </a:r>
            <a:r>
              <a:rPr lang="en-US" sz="3600" dirty="0" smtClean="0"/>
              <a:t> </a:t>
            </a:r>
            <a:r>
              <a:rPr lang="en-US" sz="3600" dirty="0" err="1" smtClean="0"/>
              <a:t>většinou</a:t>
            </a:r>
            <a:r>
              <a:rPr lang="en-US" sz="3600" dirty="0" smtClean="0"/>
              <a:t> </a:t>
            </a:r>
            <a:r>
              <a:rPr lang="en-US" sz="3600" dirty="0" err="1" smtClean="0"/>
              <a:t>součástí</a:t>
            </a:r>
            <a:r>
              <a:rPr lang="en-US" sz="3600" dirty="0" smtClean="0"/>
              <a:t> OS, </a:t>
            </a:r>
            <a:r>
              <a:rPr lang="en-US" sz="3600" dirty="0" err="1" smtClean="0"/>
              <a:t>kontroluje</a:t>
            </a:r>
            <a:r>
              <a:rPr lang="en-US" sz="3600" dirty="0" smtClean="0"/>
              <a:t> </a:t>
            </a:r>
            <a:r>
              <a:rPr lang="en-US" sz="3600" dirty="0" err="1" smtClean="0"/>
              <a:t>síťovou</a:t>
            </a:r>
            <a:r>
              <a:rPr lang="en-US" sz="3600" dirty="0" smtClean="0"/>
              <a:t> </a:t>
            </a:r>
            <a:r>
              <a:rPr lang="en-US" sz="3600" dirty="0" err="1" smtClean="0"/>
              <a:t>komunikaci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z/do PC</a:t>
            </a:r>
          </a:p>
          <a:p>
            <a:r>
              <a:rPr lang="en-US" sz="4000" dirty="0" err="1" smtClean="0"/>
              <a:t>Síťový</a:t>
            </a:r>
            <a:r>
              <a:rPr lang="en-US" sz="4000" dirty="0" smtClean="0"/>
              <a:t> </a:t>
            </a:r>
            <a:endParaRPr lang="en-US" sz="4000" dirty="0"/>
          </a:p>
          <a:p>
            <a:pPr lvl="2"/>
            <a:r>
              <a:rPr lang="en-US" sz="3600" dirty="0" err="1" smtClean="0"/>
              <a:t>Sleduje</a:t>
            </a:r>
            <a:r>
              <a:rPr lang="en-US" sz="3600" dirty="0" smtClean="0"/>
              <a:t> </a:t>
            </a:r>
            <a:r>
              <a:rPr lang="en-US" sz="3600" dirty="0" err="1" smtClean="0"/>
              <a:t>komunikaci</a:t>
            </a:r>
            <a:r>
              <a:rPr lang="en-US" sz="3600" dirty="0" smtClean="0"/>
              <a:t> </a:t>
            </a:r>
            <a:r>
              <a:rPr lang="en-US" sz="3600" dirty="0" err="1" smtClean="0"/>
              <a:t>mezi</a:t>
            </a:r>
            <a:r>
              <a:rPr lang="en-US" sz="3600" dirty="0" smtClean="0"/>
              <a:t> </a:t>
            </a:r>
            <a:r>
              <a:rPr lang="en-US" sz="3600" dirty="0" err="1" smtClean="0"/>
              <a:t>vnitřní</a:t>
            </a:r>
            <a:r>
              <a:rPr lang="en-US" sz="3600" dirty="0" smtClean="0"/>
              <a:t> (</a:t>
            </a:r>
            <a:r>
              <a:rPr lang="en-US" sz="3600" dirty="0" err="1" smtClean="0"/>
              <a:t>lokální</a:t>
            </a:r>
            <a:r>
              <a:rPr lang="en-US" sz="3600" dirty="0" smtClean="0"/>
              <a:t>) </a:t>
            </a:r>
            <a:r>
              <a:rPr lang="en-US" sz="3600" dirty="0" err="1" smtClean="0"/>
              <a:t>sítí</a:t>
            </a:r>
            <a:r>
              <a:rPr lang="en-US" sz="3600" dirty="0" smtClean="0"/>
              <a:t> LAN a </a:t>
            </a:r>
            <a:r>
              <a:rPr lang="en-US" sz="3600" dirty="0" err="1" smtClean="0"/>
              <a:t>vnější</a:t>
            </a:r>
            <a:r>
              <a:rPr lang="en-US" sz="3600" dirty="0" smtClean="0"/>
              <a:t> </a:t>
            </a:r>
            <a:r>
              <a:rPr lang="en-US" sz="3600" dirty="0" err="1" smtClean="0"/>
              <a:t>sítí</a:t>
            </a:r>
            <a:r>
              <a:rPr lang="en-US" sz="3600" dirty="0" smtClean="0"/>
              <a:t> WAN (</a:t>
            </a:r>
            <a:r>
              <a:rPr lang="en-US" sz="3600" dirty="0" err="1" smtClean="0"/>
              <a:t>Internetem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06608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Počítačové</a:t>
            </a:r>
            <a:r>
              <a:rPr lang="en-US" sz="5400" dirty="0" smtClean="0"/>
              <a:t> </a:t>
            </a:r>
            <a:r>
              <a:rPr lang="en-US" sz="5400" dirty="0" err="1" smtClean="0"/>
              <a:t>viry</a:t>
            </a:r>
            <a:r>
              <a:rPr lang="en-US" sz="5400" dirty="0" smtClean="0"/>
              <a:t> a </a:t>
            </a:r>
            <a:r>
              <a:rPr lang="en-US" sz="5400" dirty="0" err="1" smtClean="0"/>
              <a:t>červy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Počítačový</a:t>
            </a:r>
            <a:r>
              <a:rPr lang="en-US" sz="4000" dirty="0" smtClean="0"/>
              <a:t> </a:t>
            </a:r>
            <a:r>
              <a:rPr lang="en-US" sz="4000" dirty="0" err="1" smtClean="0"/>
              <a:t>vir</a:t>
            </a:r>
            <a:r>
              <a:rPr lang="en-US" sz="4000" dirty="0" smtClean="0"/>
              <a:t> </a:t>
            </a:r>
            <a:r>
              <a:rPr lang="en-US" sz="4000" dirty="0" err="1" smtClean="0"/>
              <a:t>nebo</a:t>
            </a:r>
            <a:r>
              <a:rPr lang="en-US" sz="4000" dirty="0" smtClean="0"/>
              <a:t> </a:t>
            </a:r>
            <a:r>
              <a:rPr lang="en-US" sz="4000" dirty="0" err="1" smtClean="0"/>
              <a:t>červ</a:t>
            </a:r>
            <a:r>
              <a:rPr lang="en-US" sz="4000" dirty="0" smtClean="0"/>
              <a:t> je program, </a:t>
            </a:r>
            <a:r>
              <a:rPr lang="en-US" sz="4000" dirty="0" err="1" smtClean="0"/>
              <a:t>který</a:t>
            </a:r>
            <a:r>
              <a:rPr lang="en-US" sz="4000" dirty="0" smtClean="0"/>
              <a:t> </a:t>
            </a:r>
            <a:r>
              <a:rPr lang="en-US" sz="4000" dirty="0" err="1" smtClean="0"/>
              <a:t>někdo</a:t>
            </a:r>
            <a:r>
              <a:rPr lang="en-US" sz="4000" dirty="0" smtClean="0"/>
              <a:t> </a:t>
            </a:r>
            <a:r>
              <a:rPr lang="en-US" sz="4000" dirty="0" err="1" smtClean="0"/>
              <a:t>vytvořil</a:t>
            </a:r>
            <a:r>
              <a:rPr lang="en-US" sz="4000" dirty="0" smtClean="0"/>
              <a:t>, </a:t>
            </a:r>
            <a:r>
              <a:rPr lang="en-US" sz="4000" dirty="0" err="1" smtClean="0"/>
              <a:t>aby</a:t>
            </a:r>
            <a:r>
              <a:rPr lang="en-US" sz="4000" dirty="0"/>
              <a:t>:</a:t>
            </a:r>
            <a:endParaRPr lang="en-US" sz="4000" dirty="0" smtClean="0"/>
          </a:p>
          <a:p>
            <a:pPr lvl="1"/>
            <a:r>
              <a:rPr lang="en-US" sz="3800" dirty="0" err="1" smtClean="0"/>
              <a:t>získal</a:t>
            </a:r>
            <a:r>
              <a:rPr lang="en-US" sz="3800" dirty="0" smtClean="0"/>
              <a:t> </a:t>
            </a:r>
            <a:r>
              <a:rPr lang="en-US" sz="3800" dirty="0" err="1" smtClean="0"/>
              <a:t>důvěrná</a:t>
            </a:r>
            <a:r>
              <a:rPr lang="en-US" sz="3800" dirty="0" smtClean="0"/>
              <a:t> data z </a:t>
            </a:r>
            <a:r>
              <a:rPr lang="en-US" sz="3800" dirty="0" err="1" smtClean="0"/>
              <a:t>vašeho</a:t>
            </a:r>
            <a:r>
              <a:rPr lang="en-US" sz="3800" dirty="0" smtClean="0"/>
              <a:t> </a:t>
            </a:r>
            <a:r>
              <a:rPr lang="en-US" sz="3800" dirty="0" err="1" smtClean="0"/>
              <a:t>počítače</a:t>
            </a:r>
            <a:endParaRPr lang="en-US" sz="3800" dirty="0" smtClean="0"/>
          </a:p>
          <a:p>
            <a:pPr lvl="1"/>
            <a:r>
              <a:rPr lang="en-US" sz="3800" dirty="0" err="1" smtClean="0"/>
              <a:t>kontrolu</a:t>
            </a:r>
            <a:r>
              <a:rPr lang="en-US" sz="3800" dirty="0" smtClean="0"/>
              <a:t> </a:t>
            </a:r>
            <a:r>
              <a:rPr lang="en-US" sz="3800" dirty="0" err="1" smtClean="0"/>
              <a:t>nad</a:t>
            </a:r>
            <a:r>
              <a:rPr lang="en-US" sz="3800" dirty="0" smtClean="0"/>
              <a:t> </a:t>
            </a:r>
            <a:r>
              <a:rPr lang="en-US" sz="3800" dirty="0" err="1" smtClean="0"/>
              <a:t>počítačem</a:t>
            </a:r>
            <a:endParaRPr lang="en-US" sz="3800" dirty="0"/>
          </a:p>
          <a:p>
            <a:r>
              <a:rPr lang="en-US" sz="4000" dirty="0" err="1"/>
              <a:t>Destruktivní</a:t>
            </a:r>
            <a:r>
              <a:rPr lang="en-US" sz="4000" dirty="0"/>
              <a:t>/</a:t>
            </a:r>
            <a:r>
              <a:rPr lang="en-US" sz="4000" dirty="0" err="1"/>
              <a:t>nedestruktivní</a:t>
            </a:r>
            <a:endParaRPr lang="en-US" sz="4000" dirty="0"/>
          </a:p>
          <a:p>
            <a:pPr lvl="1"/>
            <a:endParaRPr lang="en-US" sz="3800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359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Virus (</a:t>
            </a:r>
            <a:r>
              <a:rPr lang="en-US" sz="5400" dirty="0" err="1" smtClean="0"/>
              <a:t>červ</a:t>
            </a:r>
            <a:r>
              <a:rPr lang="en-US" sz="5400" dirty="0" smtClean="0"/>
              <a:t>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err="1" smtClean="0"/>
              <a:t>Ihned</a:t>
            </a:r>
            <a:r>
              <a:rPr lang="en-US" sz="4000" dirty="0" smtClean="0"/>
              <a:t> </a:t>
            </a:r>
            <a:r>
              <a:rPr lang="en-US" sz="4000" dirty="0" err="1" smtClean="0"/>
              <a:t>nepoznáte</a:t>
            </a:r>
            <a:r>
              <a:rPr lang="en-US" sz="4000" dirty="0" smtClean="0"/>
              <a:t>, </a:t>
            </a:r>
            <a:r>
              <a:rPr lang="en-US" sz="4000" dirty="0" err="1" smtClean="0"/>
              <a:t>když</a:t>
            </a:r>
            <a:r>
              <a:rPr lang="en-US" sz="4000" dirty="0" smtClean="0"/>
              <a:t> </a:t>
            </a:r>
            <a:r>
              <a:rPr lang="en-US" sz="4000" dirty="0" err="1" smtClean="0"/>
              <a:t>přijde</a:t>
            </a:r>
            <a:r>
              <a:rPr lang="en-US" sz="4000" dirty="0" smtClean="0"/>
              <a:t> </a:t>
            </a:r>
            <a:r>
              <a:rPr lang="en-US" sz="4000" dirty="0" err="1" smtClean="0"/>
              <a:t>na</a:t>
            </a:r>
            <a:r>
              <a:rPr lang="en-US" sz="4000" dirty="0" smtClean="0"/>
              <a:t> </a:t>
            </a:r>
            <a:r>
              <a:rPr lang="en-US" sz="4000" dirty="0" err="1" smtClean="0"/>
              <a:t>váš</a:t>
            </a:r>
            <a:r>
              <a:rPr lang="en-US" sz="4000" dirty="0" smtClean="0"/>
              <a:t> </a:t>
            </a:r>
            <a:r>
              <a:rPr lang="en-US" sz="4000" dirty="0" err="1" smtClean="0"/>
              <a:t>počítač</a:t>
            </a:r>
            <a:endParaRPr lang="en-US" sz="4000" dirty="0" smtClean="0"/>
          </a:p>
          <a:p>
            <a:r>
              <a:rPr lang="en-US" sz="4000" dirty="0" err="1" smtClean="0"/>
              <a:t>Nějakou</a:t>
            </a:r>
            <a:r>
              <a:rPr lang="en-US" sz="4000" dirty="0" smtClean="0"/>
              <a:t> </a:t>
            </a:r>
            <a:r>
              <a:rPr lang="en-US" sz="4000" dirty="0" err="1" smtClean="0"/>
              <a:t>dobu</a:t>
            </a:r>
            <a:r>
              <a:rPr lang="en-US" sz="4000" dirty="0" smtClean="0"/>
              <a:t> se </a:t>
            </a:r>
            <a:r>
              <a:rPr lang="en-US" sz="4000" dirty="0" err="1" smtClean="0"/>
              <a:t>jen</a:t>
            </a:r>
            <a:r>
              <a:rPr lang="en-US" sz="4000" dirty="0" smtClean="0"/>
              <a:t> </a:t>
            </a:r>
            <a:r>
              <a:rPr lang="en-US" sz="4000" dirty="0" err="1" smtClean="0"/>
              <a:t>šíří</a:t>
            </a:r>
            <a:r>
              <a:rPr lang="en-US" sz="4000" dirty="0" smtClean="0"/>
              <a:t>, </a:t>
            </a:r>
            <a:r>
              <a:rPr lang="en-US" sz="4000" dirty="0" err="1" smtClean="0"/>
              <a:t>infikuje</a:t>
            </a:r>
            <a:r>
              <a:rPr lang="en-US" sz="4000" dirty="0" smtClean="0"/>
              <a:t> </a:t>
            </a:r>
            <a:r>
              <a:rPr lang="en-US" sz="4000" dirty="0" err="1" smtClean="0"/>
              <a:t>další</a:t>
            </a:r>
            <a:r>
              <a:rPr lang="en-US" sz="4000" dirty="0" smtClean="0"/>
              <a:t> </a:t>
            </a:r>
            <a:r>
              <a:rPr lang="en-US" sz="4000" dirty="0" err="1" smtClean="0"/>
              <a:t>soubory</a:t>
            </a:r>
            <a:r>
              <a:rPr lang="en-US" sz="4000" dirty="0" smtClean="0"/>
              <a:t> v PC</a:t>
            </a:r>
          </a:p>
          <a:p>
            <a:r>
              <a:rPr lang="en-US" sz="4000" dirty="0" err="1" smtClean="0"/>
              <a:t>Rozesílá</a:t>
            </a:r>
            <a:r>
              <a:rPr lang="en-US" sz="4000" dirty="0" smtClean="0"/>
              <a:t> se </a:t>
            </a:r>
            <a:r>
              <a:rPr lang="en-US" sz="4000" dirty="0" err="1" smtClean="0"/>
              <a:t>na</a:t>
            </a:r>
            <a:r>
              <a:rPr lang="en-US" sz="4000" dirty="0" smtClean="0"/>
              <a:t> </a:t>
            </a:r>
            <a:r>
              <a:rPr lang="en-US" sz="4000" dirty="0" err="1" smtClean="0"/>
              <a:t>všechny</a:t>
            </a:r>
            <a:r>
              <a:rPr lang="en-US" sz="4000" dirty="0" smtClean="0"/>
              <a:t> </a:t>
            </a:r>
            <a:r>
              <a:rPr lang="en-US" sz="4000" dirty="0" err="1" smtClean="0"/>
              <a:t>nebo</a:t>
            </a:r>
            <a:r>
              <a:rPr lang="en-US" sz="4000" dirty="0" smtClean="0"/>
              <a:t> </a:t>
            </a:r>
            <a:r>
              <a:rPr lang="en-US" sz="4000" dirty="0" err="1" smtClean="0"/>
              <a:t>vybrané</a:t>
            </a:r>
            <a:r>
              <a:rPr lang="en-US" sz="4000" dirty="0" smtClean="0"/>
              <a:t> e-</a:t>
            </a:r>
            <a:r>
              <a:rPr lang="en-US" sz="4000" dirty="0" err="1" smtClean="0"/>
              <a:t>mailové</a:t>
            </a:r>
            <a:r>
              <a:rPr lang="en-US" sz="4000" dirty="0" smtClean="0"/>
              <a:t> </a:t>
            </a:r>
            <a:r>
              <a:rPr lang="en-US" sz="4000" dirty="0" err="1" smtClean="0"/>
              <a:t>adresy</a:t>
            </a:r>
            <a:endParaRPr lang="en-US" sz="4000" dirty="0" smtClean="0"/>
          </a:p>
          <a:p>
            <a:r>
              <a:rPr lang="en-US" sz="4000" dirty="0" smtClean="0"/>
              <a:t>Po </a:t>
            </a:r>
            <a:r>
              <a:rPr lang="en-US" sz="4000" dirty="0" err="1" smtClean="0"/>
              <a:t>nějaké</a:t>
            </a:r>
            <a:r>
              <a:rPr lang="en-US" sz="4000" dirty="0" smtClean="0"/>
              <a:t> </a:t>
            </a:r>
            <a:r>
              <a:rPr lang="en-US" sz="4000" dirty="0" err="1" smtClean="0"/>
              <a:t>době</a:t>
            </a:r>
            <a:r>
              <a:rPr lang="en-US" sz="4000" dirty="0" smtClean="0"/>
              <a:t> </a:t>
            </a:r>
            <a:r>
              <a:rPr lang="en-US" sz="4000" dirty="0" err="1" smtClean="0"/>
              <a:t>provede</a:t>
            </a:r>
            <a:r>
              <a:rPr lang="en-US" sz="4000" dirty="0" smtClean="0"/>
              <a:t> </a:t>
            </a:r>
            <a:r>
              <a:rPr lang="en-US" sz="4000" dirty="0" err="1" smtClean="0"/>
              <a:t>nějakou</a:t>
            </a:r>
            <a:r>
              <a:rPr lang="en-US" sz="4000" dirty="0" smtClean="0"/>
              <a:t> </a:t>
            </a:r>
            <a:r>
              <a:rPr lang="en-US" sz="4000" dirty="0" err="1" smtClean="0"/>
              <a:t>činnost</a:t>
            </a:r>
            <a:r>
              <a:rPr lang="en-US" sz="4000" dirty="0" smtClean="0"/>
              <a:t>:</a:t>
            </a:r>
            <a:endParaRPr lang="en-US" sz="4000" dirty="0"/>
          </a:p>
          <a:p>
            <a:pPr lvl="1"/>
            <a:endParaRPr lang="en-US" sz="3800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286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2863</TotalTime>
  <Words>739</Words>
  <Application>Microsoft Macintosh PowerPoint</Application>
  <PresentationFormat>On-screen Show (4:3)</PresentationFormat>
  <Paragraphs>122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Adjacency</vt:lpstr>
      <vt:lpstr>Ochrana dat, Antivirový program</vt:lpstr>
      <vt:lpstr>Bezpečný počítač</vt:lpstr>
      <vt:lpstr>Aktualizace</vt:lpstr>
      <vt:lpstr>Jak se bránit proti škůdcům?</vt:lpstr>
      <vt:lpstr>Firewall</vt:lpstr>
      <vt:lpstr>Firewall</vt:lpstr>
      <vt:lpstr>Firewall (SW)</vt:lpstr>
      <vt:lpstr>Počítačové viry a červy</vt:lpstr>
      <vt:lpstr>Virus (červ)</vt:lpstr>
      <vt:lpstr>Virus (červ) provádí:</vt:lpstr>
      <vt:lpstr>Druhy škodlivého software</vt:lpstr>
      <vt:lpstr>Druhy škodlivého software</vt:lpstr>
      <vt:lpstr>Metody útoku přes webové stránky</vt:lpstr>
      <vt:lpstr>Antivirový program</vt:lpstr>
      <vt:lpstr>Metody ochrany antiviru</vt:lpstr>
      <vt:lpstr>Antivirový program - rozdělení</vt:lpstr>
      <vt:lpstr>Antivirový program</vt:lpstr>
      <vt:lpstr>Příklady antivirů:</vt:lpstr>
      <vt:lpstr>Vyhledejte:</vt:lpstr>
      <vt:lpstr>…</vt:lpstr>
      <vt:lpstr>Srovnání antivirů </vt:lpstr>
      <vt:lpstr>Bezpečnost - heslo</vt:lpstr>
      <vt:lpstr>Heslo</vt:lpstr>
      <vt:lpstr>Zdroje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dat Antivirový program</dc:title>
  <dc:creator>Kateřina Pinkasová</dc:creator>
  <cp:lastModifiedBy>Kateřina Pinkasová</cp:lastModifiedBy>
  <cp:revision>27</cp:revision>
  <dcterms:created xsi:type="dcterms:W3CDTF">2014-10-14T08:44:48Z</dcterms:created>
  <dcterms:modified xsi:type="dcterms:W3CDTF">2014-10-21T15:59:18Z</dcterms:modified>
</cp:coreProperties>
</file>